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9"/>
  </p:notesMasterIdLst>
  <p:sldIdLst>
    <p:sldId id="256" r:id="rId2"/>
    <p:sldId id="307" r:id="rId3"/>
    <p:sldId id="308" r:id="rId4"/>
    <p:sldId id="310" r:id="rId5"/>
    <p:sldId id="311" r:id="rId6"/>
    <p:sldId id="313" r:id="rId7"/>
    <p:sldId id="332" r:id="rId8"/>
    <p:sldId id="328" r:id="rId9"/>
    <p:sldId id="318" r:id="rId10"/>
    <p:sldId id="330" r:id="rId11"/>
    <p:sldId id="329" r:id="rId12"/>
    <p:sldId id="336" r:id="rId13"/>
    <p:sldId id="338" r:id="rId14"/>
    <p:sldId id="331" r:id="rId15"/>
    <p:sldId id="334" r:id="rId16"/>
    <p:sldId id="335" r:id="rId17"/>
    <p:sldId id="339" r:id="rId18"/>
    <p:sldId id="315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326" r:id="rId27"/>
    <p:sldId id="327" r:id="rId28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30"/>
      <p:bold r:id="rId31"/>
      <p:italic r:id="rId32"/>
      <p:boldItalic r:id="rId33"/>
    </p:embeddedFont>
    <p:embeddedFont>
      <p:font typeface="Fira Sans Extra Condensed SemiBold" panose="020B0604020202020204" charset="0"/>
      <p:regular r:id="rId34"/>
      <p:bold r:id="rId35"/>
      <p:italic r:id="rId36"/>
      <p:boldItalic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Presentación" id="{D416C5B9-E201-43F1-9E21-708CFB91F78A}">
          <p14:sldIdLst>
            <p14:sldId id="256"/>
            <p14:sldId id="307"/>
            <p14:sldId id="308"/>
            <p14:sldId id="310"/>
            <p14:sldId id="311"/>
            <p14:sldId id="313"/>
            <p14:sldId id="332"/>
            <p14:sldId id="328"/>
            <p14:sldId id="318"/>
            <p14:sldId id="330"/>
            <p14:sldId id="329"/>
            <p14:sldId id="336"/>
            <p14:sldId id="338"/>
            <p14:sldId id="331"/>
            <p14:sldId id="334"/>
          </p14:sldIdLst>
        </p14:section>
        <p14:section name="Anexo" id="{B1861E75-E354-4F27-A4B2-B8A25B77FD83}">
          <p14:sldIdLst>
            <p14:sldId id="335"/>
            <p14:sldId id="339"/>
            <p14:sldId id="315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BCC"/>
    <a:srgbClr val="02AFC6"/>
    <a:srgbClr val="FFFF00"/>
    <a:srgbClr val="5AD49A"/>
    <a:srgbClr val="B3EBD0"/>
    <a:srgbClr val="76DBAB"/>
    <a:srgbClr val="02C39A"/>
    <a:srgbClr val="02D4F0"/>
    <a:srgbClr val="0296AA"/>
    <a:srgbClr val="0261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>
        <p:scale>
          <a:sx n="125" d="100"/>
          <a:sy n="125" d="100"/>
        </p:scale>
        <p:origin x="139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CA8F50-A2B0-4160-9ABD-F6B955EF8A86}" type="doc">
      <dgm:prSet loTypeId="urn:microsoft.com/office/officeart/2005/8/layout/equation1" loCatId="process" qsTypeId="urn:microsoft.com/office/officeart/2005/8/quickstyle/simple1" qsCatId="simple" csTypeId="urn:microsoft.com/office/officeart/2005/8/colors/colorful1" csCatId="colorful" phldr="1"/>
      <dgm:spPr/>
    </dgm:pt>
    <dgm:pt modelId="{D5FF5623-9761-4955-A3C3-1C8C496F7D9B}">
      <dgm:prSet phldrT="[Texto]" custT="1"/>
      <dgm:spPr/>
      <dgm:t>
        <a:bodyPr/>
        <a:lstStyle/>
        <a:p>
          <a:r>
            <a:rPr lang="es-ES" sz="900" b="1" dirty="0"/>
            <a:t>JUSTICIA SOCIAL</a:t>
          </a:r>
        </a:p>
      </dgm:t>
    </dgm:pt>
    <dgm:pt modelId="{15A53998-491B-4708-A7F2-04971821A6A8}" type="parTrans" cxnId="{4F927E34-3E75-4D31-B330-8905A0D34713}">
      <dgm:prSet/>
      <dgm:spPr/>
      <dgm:t>
        <a:bodyPr/>
        <a:lstStyle/>
        <a:p>
          <a:endParaRPr lang="es-ES" sz="1600" b="1"/>
        </a:p>
      </dgm:t>
    </dgm:pt>
    <dgm:pt modelId="{CF89D2C5-C821-4A8F-9166-9154211FF7C2}" type="sibTrans" cxnId="{4F927E34-3E75-4D31-B330-8905A0D34713}">
      <dgm:prSet custT="1"/>
      <dgm:spPr/>
      <dgm:t>
        <a:bodyPr/>
        <a:lstStyle/>
        <a:p>
          <a:endParaRPr lang="es-ES" sz="700" b="1"/>
        </a:p>
      </dgm:t>
    </dgm:pt>
    <dgm:pt modelId="{459C1D48-73A6-4D0D-9699-00C47A27FF54}">
      <dgm:prSet phldrT="[Texto]" custT="1"/>
      <dgm:spPr/>
      <dgm:t>
        <a:bodyPr/>
        <a:lstStyle/>
        <a:p>
          <a:r>
            <a:rPr lang="es-ES" sz="900" b="1" dirty="0"/>
            <a:t>TERCERA EDAD</a:t>
          </a:r>
        </a:p>
      </dgm:t>
    </dgm:pt>
    <dgm:pt modelId="{4C650796-239A-4D4D-8CC2-7418C7A8DA6A}" type="parTrans" cxnId="{71AEDE50-9E9A-4E4B-8D34-FAE1D7BCCC38}">
      <dgm:prSet/>
      <dgm:spPr/>
      <dgm:t>
        <a:bodyPr/>
        <a:lstStyle/>
        <a:p>
          <a:endParaRPr lang="es-ES" sz="1600" b="1"/>
        </a:p>
      </dgm:t>
    </dgm:pt>
    <dgm:pt modelId="{EDF75358-FD41-4000-9868-ECB955E761A9}" type="sibTrans" cxnId="{71AEDE50-9E9A-4E4B-8D34-FAE1D7BCCC38}">
      <dgm:prSet custT="1"/>
      <dgm:spPr/>
      <dgm:t>
        <a:bodyPr/>
        <a:lstStyle/>
        <a:p>
          <a:endParaRPr lang="es-ES" sz="700" b="1"/>
        </a:p>
      </dgm:t>
    </dgm:pt>
    <dgm:pt modelId="{F1C8A185-CBE7-4827-B0E2-53ED1F954D65}">
      <dgm:prSet phldrT="[Texto]" custT="1"/>
      <dgm:spPr/>
      <dgm:t>
        <a:bodyPr/>
        <a:lstStyle/>
        <a:p>
          <a:r>
            <a:rPr lang="es-ES" sz="900" b="1" dirty="0"/>
            <a:t> </a:t>
          </a:r>
        </a:p>
      </dgm:t>
    </dgm:pt>
    <dgm:pt modelId="{D52BA160-5526-4C7B-8038-740AEDF5285C}" type="parTrans" cxnId="{EA842D97-6B72-4113-A84B-ADFCB0173A05}">
      <dgm:prSet/>
      <dgm:spPr/>
      <dgm:t>
        <a:bodyPr/>
        <a:lstStyle/>
        <a:p>
          <a:endParaRPr lang="es-ES" sz="1600" b="1"/>
        </a:p>
      </dgm:t>
    </dgm:pt>
    <dgm:pt modelId="{355930A9-F721-4F20-A3F1-38EC39D13B2A}" type="sibTrans" cxnId="{EA842D97-6B72-4113-A84B-ADFCB0173A05}">
      <dgm:prSet/>
      <dgm:spPr/>
      <dgm:t>
        <a:bodyPr/>
        <a:lstStyle/>
        <a:p>
          <a:endParaRPr lang="es-ES" sz="1600" b="1"/>
        </a:p>
      </dgm:t>
    </dgm:pt>
    <dgm:pt modelId="{8EAD6E2F-017F-4159-A4D6-6E07D2DAD538}">
      <dgm:prSet custT="1"/>
      <dgm:spPr/>
      <dgm:t>
        <a:bodyPr lIns="0" rIns="0"/>
        <a:lstStyle/>
        <a:p>
          <a:r>
            <a:rPr lang="es-ES" sz="900" b="1" dirty="0"/>
            <a:t>NUEVAS TECNOLOGÍAS</a:t>
          </a:r>
        </a:p>
      </dgm:t>
    </dgm:pt>
    <dgm:pt modelId="{3C1DD455-33E5-4DEB-834E-02331F0FFE78}" type="parTrans" cxnId="{EF106E05-0E10-4E10-8B6F-CFA8077B4AC7}">
      <dgm:prSet/>
      <dgm:spPr/>
      <dgm:t>
        <a:bodyPr/>
        <a:lstStyle/>
        <a:p>
          <a:endParaRPr lang="es-ES" sz="1600" b="1"/>
        </a:p>
      </dgm:t>
    </dgm:pt>
    <dgm:pt modelId="{029482CD-6E3F-475B-AF36-0B2BD8E51C00}" type="sibTrans" cxnId="{EF106E05-0E10-4E10-8B6F-CFA8077B4AC7}">
      <dgm:prSet custT="1"/>
      <dgm:spPr/>
      <dgm:t>
        <a:bodyPr/>
        <a:lstStyle/>
        <a:p>
          <a:endParaRPr lang="es-ES" sz="700" b="1"/>
        </a:p>
      </dgm:t>
    </dgm:pt>
    <dgm:pt modelId="{3D7D41D9-46AB-4338-97DA-A2F6DCE8010A}" type="pres">
      <dgm:prSet presAssocID="{0BCA8F50-A2B0-4160-9ABD-F6B955EF8A86}" presName="linearFlow" presStyleCnt="0">
        <dgm:presLayoutVars>
          <dgm:dir/>
          <dgm:resizeHandles val="exact"/>
        </dgm:presLayoutVars>
      </dgm:prSet>
      <dgm:spPr/>
    </dgm:pt>
    <dgm:pt modelId="{321B01F2-0C60-4A1F-8F4B-9EC47609FEAA}" type="pres">
      <dgm:prSet presAssocID="{D5FF5623-9761-4955-A3C3-1C8C496F7D9B}" presName="node" presStyleLbl="node1" presStyleIdx="0" presStyleCnt="4">
        <dgm:presLayoutVars>
          <dgm:bulletEnabled val="1"/>
        </dgm:presLayoutVars>
      </dgm:prSet>
      <dgm:spPr/>
    </dgm:pt>
    <dgm:pt modelId="{319E9BED-9D7E-45A5-A966-CD0261616DB3}" type="pres">
      <dgm:prSet presAssocID="{CF89D2C5-C821-4A8F-9166-9154211FF7C2}" presName="spacerL" presStyleCnt="0"/>
      <dgm:spPr/>
    </dgm:pt>
    <dgm:pt modelId="{91C221DD-4572-4FFF-B1CB-9D062EDD983F}" type="pres">
      <dgm:prSet presAssocID="{CF89D2C5-C821-4A8F-9166-9154211FF7C2}" presName="sibTrans" presStyleLbl="sibTrans2D1" presStyleIdx="0" presStyleCnt="3"/>
      <dgm:spPr/>
    </dgm:pt>
    <dgm:pt modelId="{D32FCDCE-F5C6-498F-9176-6D4BC48E9E76}" type="pres">
      <dgm:prSet presAssocID="{CF89D2C5-C821-4A8F-9166-9154211FF7C2}" presName="spacerR" presStyleCnt="0"/>
      <dgm:spPr/>
    </dgm:pt>
    <dgm:pt modelId="{E2DA2B6B-18E2-49F6-91F9-3A65E62A77FF}" type="pres">
      <dgm:prSet presAssocID="{459C1D48-73A6-4D0D-9699-00C47A27FF54}" presName="node" presStyleLbl="node1" presStyleIdx="1" presStyleCnt="4">
        <dgm:presLayoutVars>
          <dgm:bulletEnabled val="1"/>
        </dgm:presLayoutVars>
      </dgm:prSet>
      <dgm:spPr/>
    </dgm:pt>
    <dgm:pt modelId="{48C5447B-DD9F-4F4C-811C-6235F8918C94}" type="pres">
      <dgm:prSet presAssocID="{EDF75358-FD41-4000-9868-ECB955E761A9}" presName="spacerL" presStyleCnt="0"/>
      <dgm:spPr/>
    </dgm:pt>
    <dgm:pt modelId="{D1D6F667-9FFF-4098-AA4D-29BFD777FABD}" type="pres">
      <dgm:prSet presAssocID="{EDF75358-FD41-4000-9868-ECB955E761A9}" presName="sibTrans" presStyleLbl="sibTrans2D1" presStyleIdx="1" presStyleCnt="3"/>
      <dgm:spPr/>
    </dgm:pt>
    <dgm:pt modelId="{6DE862EF-DB2A-44E9-AECB-25ADE2D61B86}" type="pres">
      <dgm:prSet presAssocID="{EDF75358-FD41-4000-9868-ECB955E761A9}" presName="spacerR" presStyleCnt="0"/>
      <dgm:spPr/>
    </dgm:pt>
    <dgm:pt modelId="{139A6F05-8375-491C-AE1D-9802F8C57650}" type="pres">
      <dgm:prSet presAssocID="{8EAD6E2F-017F-4159-A4D6-6E07D2DAD538}" presName="node" presStyleLbl="node1" presStyleIdx="2" presStyleCnt="4">
        <dgm:presLayoutVars>
          <dgm:bulletEnabled val="1"/>
        </dgm:presLayoutVars>
      </dgm:prSet>
      <dgm:spPr/>
    </dgm:pt>
    <dgm:pt modelId="{98DE80A2-0251-4CDA-8484-0166C93E52A6}" type="pres">
      <dgm:prSet presAssocID="{029482CD-6E3F-475B-AF36-0B2BD8E51C00}" presName="spacerL" presStyleCnt="0"/>
      <dgm:spPr/>
    </dgm:pt>
    <dgm:pt modelId="{5E100EBB-BF0E-47ED-8016-79081412A6D8}" type="pres">
      <dgm:prSet presAssocID="{029482CD-6E3F-475B-AF36-0B2BD8E51C00}" presName="sibTrans" presStyleLbl="sibTrans2D1" presStyleIdx="2" presStyleCnt="3"/>
      <dgm:spPr/>
    </dgm:pt>
    <dgm:pt modelId="{1A4E4641-E72A-4E01-922E-0564D6B0EB64}" type="pres">
      <dgm:prSet presAssocID="{029482CD-6E3F-475B-AF36-0B2BD8E51C00}" presName="spacerR" presStyleCnt="0"/>
      <dgm:spPr/>
    </dgm:pt>
    <dgm:pt modelId="{08179ECA-A1A5-42AC-B9DF-A7D0BFC81B18}" type="pres">
      <dgm:prSet presAssocID="{F1C8A185-CBE7-4827-B0E2-53ED1F954D65}" presName="node" presStyleLbl="node1" presStyleIdx="3" presStyleCnt="4">
        <dgm:presLayoutVars>
          <dgm:bulletEnabled val="1"/>
        </dgm:presLayoutVars>
      </dgm:prSet>
      <dgm:spPr/>
    </dgm:pt>
  </dgm:ptLst>
  <dgm:cxnLst>
    <dgm:cxn modelId="{EF106E05-0E10-4E10-8B6F-CFA8077B4AC7}" srcId="{0BCA8F50-A2B0-4160-9ABD-F6B955EF8A86}" destId="{8EAD6E2F-017F-4159-A4D6-6E07D2DAD538}" srcOrd="2" destOrd="0" parTransId="{3C1DD455-33E5-4DEB-834E-02331F0FFE78}" sibTransId="{029482CD-6E3F-475B-AF36-0B2BD8E51C00}"/>
    <dgm:cxn modelId="{74798F17-DA35-4D5A-815A-8F9E72E82C46}" type="presOf" srcId="{029482CD-6E3F-475B-AF36-0B2BD8E51C00}" destId="{5E100EBB-BF0E-47ED-8016-79081412A6D8}" srcOrd="0" destOrd="0" presId="urn:microsoft.com/office/officeart/2005/8/layout/equation1"/>
    <dgm:cxn modelId="{4F927E34-3E75-4D31-B330-8905A0D34713}" srcId="{0BCA8F50-A2B0-4160-9ABD-F6B955EF8A86}" destId="{D5FF5623-9761-4955-A3C3-1C8C496F7D9B}" srcOrd="0" destOrd="0" parTransId="{15A53998-491B-4708-A7F2-04971821A6A8}" sibTransId="{CF89D2C5-C821-4A8F-9166-9154211FF7C2}"/>
    <dgm:cxn modelId="{D4638F4F-4F6B-4CE9-8D38-508CF972762E}" type="presOf" srcId="{CF89D2C5-C821-4A8F-9166-9154211FF7C2}" destId="{91C221DD-4572-4FFF-B1CB-9D062EDD983F}" srcOrd="0" destOrd="0" presId="urn:microsoft.com/office/officeart/2005/8/layout/equation1"/>
    <dgm:cxn modelId="{71AEDE50-9E9A-4E4B-8D34-FAE1D7BCCC38}" srcId="{0BCA8F50-A2B0-4160-9ABD-F6B955EF8A86}" destId="{459C1D48-73A6-4D0D-9699-00C47A27FF54}" srcOrd="1" destOrd="0" parTransId="{4C650796-239A-4D4D-8CC2-7418C7A8DA6A}" sibTransId="{EDF75358-FD41-4000-9868-ECB955E761A9}"/>
    <dgm:cxn modelId="{EA842D97-6B72-4113-A84B-ADFCB0173A05}" srcId="{0BCA8F50-A2B0-4160-9ABD-F6B955EF8A86}" destId="{F1C8A185-CBE7-4827-B0E2-53ED1F954D65}" srcOrd="3" destOrd="0" parTransId="{D52BA160-5526-4C7B-8038-740AEDF5285C}" sibTransId="{355930A9-F721-4F20-A3F1-38EC39D13B2A}"/>
    <dgm:cxn modelId="{9AFE2EB2-FF7D-40D0-8F5B-430BE9A552AD}" type="presOf" srcId="{8EAD6E2F-017F-4159-A4D6-6E07D2DAD538}" destId="{139A6F05-8375-491C-AE1D-9802F8C57650}" srcOrd="0" destOrd="0" presId="urn:microsoft.com/office/officeart/2005/8/layout/equation1"/>
    <dgm:cxn modelId="{F76614D0-FBD1-41C8-ACC7-DFFA057D149E}" type="presOf" srcId="{F1C8A185-CBE7-4827-B0E2-53ED1F954D65}" destId="{08179ECA-A1A5-42AC-B9DF-A7D0BFC81B18}" srcOrd="0" destOrd="0" presId="urn:microsoft.com/office/officeart/2005/8/layout/equation1"/>
    <dgm:cxn modelId="{059E2BD2-1FB3-4D63-A311-2A2BE4C8E608}" type="presOf" srcId="{D5FF5623-9761-4955-A3C3-1C8C496F7D9B}" destId="{321B01F2-0C60-4A1F-8F4B-9EC47609FEAA}" srcOrd="0" destOrd="0" presId="urn:microsoft.com/office/officeart/2005/8/layout/equation1"/>
    <dgm:cxn modelId="{059441D3-4E2E-497C-B1A0-43FDA7D13641}" type="presOf" srcId="{459C1D48-73A6-4D0D-9699-00C47A27FF54}" destId="{E2DA2B6B-18E2-49F6-91F9-3A65E62A77FF}" srcOrd="0" destOrd="0" presId="urn:microsoft.com/office/officeart/2005/8/layout/equation1"/>
    <dgm:cxn modelId="{36B102F1-A173-4E6A-8DB1-5D4B1D7B46C4}" type="presOf" srcId="{EDF75358-FD41-4000-9868-ECB955E761A9}" destId="{D1D6F667-9FFF-4098-AA4D-29BFD777FABD}" srcOrd="0" destOrd="0" presId="urn:microsoft.com/office/officeart/2005/8/layout/equation1"/>
    <dgm:cxn modelId="{AF9C03F7-78E3-4318-B844-2341C9E849F8}" type="presOf" srcId="{0BCA8F50-A2B0-4160-9ABD-F6B955EF8A86}" destId="{3D7D41D9-46AB-4338-97DA-A2F6DCE8010A}" srcOrd="0" destOrd="0" presId="urn:microsoft.com/office/officeart/2005/8/layout/equation1"/>
    <dgm:cxn modelId="{62EB890F-A328-429E-91E0-4744D81D93BD}" type="presParOf" srcId="{3D7D41D9-46AB-4338-97DA-A2F6DCE8010A}" destId="{321B01F2-0C60-4A1F-8F4B-9EC47609FEAA}" srcOrd="0" destOrd="0" presId="urn:microsoft.com/office/officeart/2005/8/layout/equation1"/>
    <dgm:cxn modelId="{08E0F714-6AF3-438D-B2C9-BD28C4568958}" type="presParOf" srcId="{3D7D41D9-46AB-4338-97DA-A2F6DCE8010A}" destId="{319E9BED-9D7E-45A5-A966-CD0261616DB3}" srcOrd="1" destOrd="0" presId="urn:microsoft.com/office/officeart/2005/8/layout/equation1"/>
    <dgm:cxn modelId="{FF2F86B4-F598-4458-B3BC-28F774E3628C}" type="presParOf" srcId="{3D7D41D9-46AB-4338-97DA-A2F6DCE8010A}" destId="{91C221DD-4572-4FFF-B1CB-9D062EDD983F}" srcOrd="2" destOrd="0" presId="urn:microsoft.com/office/officeart/2005/8/layout/equation1"/>
    <dgm:cxn modelId="{B703A969-3E68-45E1-9350-9127672F640A}" type="presParOf" srcId="{3D7D41D9-46AB-4338-97DA-A2F6DCE8010A}" destId="{D32FCDCE-F5C6-498F-9176-6D4BC48E9E76}" srcOrd="3" destOrd="0" presId="urn:microsoft.com/office/officeart/2005/8/layout/equation1"/>
    <dgm:cxn modelId="{15FD1CF7-4BAA-4E16-B2CA-57C09766692F}" type="presParOf" srcId="{3D7D41D9-46AB-4338-97DA-A2F6DCE8010A}" destId="{E2DA2B6B-18E2-49F6-91F9-3A65E62A77FF}" srcOrd="4" destOrd="0" presId="urn:microsoft.com/office/officeart/2005/8/layout/equation1"/>
    <dgm:cxn modelId="{8032B499-C409-4C9C-84F6-FB0DBDA9292F}" type="presParOf" srcId="{3D7D41D9-46AB-4338-97DA-A2F6DCE8010A}" destId="{48C5447B-DD9F-4F4C-811C-6235F8918C94}" srcOrd="5" destOrd="0" presId="urn:microsoft.com/office/officeart/2005/8/layout/equation1"/>
    <dgm:cxn modelId="{9DAB55CB-BD8A-4460-BE4D-EFAC4C238F5C}" type="presParOf" srcId="{3D7D41D9-46AB-4338-97DA-A2F6DCE8010A}" destId="{D1D6F667-9FFF-4098-AA4D-29BFD777FABD}" srcOrd="6" destOrd="0" presId="urn:microsoft.com/office/officeart/2005/8/layout/equation1"/>
    <dgm:cxn modelId="{FFE54160-EBC8-442C-96E7-09D3FFACE2BA}" type="presParOf" srcId="{3D7D41D9-46AB-4338-97DA-A2F6DCE8010A}" destId="{6DE862EF-DB2A-44E9-AECB-25ADE2D61B86}" srcOrd="7" destOrd="0" presId="urn:microsoft.com/office/officeart/2005/8/layout/equation1"/>
    <dgm:cxn modelId="{4BE03E52-9680-4867-947F-F08EB09F8E1B}" type="presParOf" srcId="{3D7D41D9-46AB-4338-97DA-A2F6DCE8010A}" destId="{139A6F05-8375-491C-AE1D-9802F8C57650}" srcOrd="8" destOrd="0" presId="urn:microsoft.com/office/officeart/2005/8/layout/equation1"/>
    <dgm:cxn modelId="{BCC0DCB4-F372-4E28-8FF3-A6322BCE0C49}" type="presParOf" srcId="{3D7D41D9-46AB-4338-97DA-A2F6DCE8010A}" destId="{98DE80A2-0251-4CDA-8484-0166C93E52A6}" srcOrd="9" destOrd="0" presId="urn:microsoft.com/office/officeart/2005/8/layout/equation1"/>
    <dgm:cxn modelId="{A55CAEB0-E8EC-46E9-9840-C917F3FF6061}" type="presParOf" srcId="{3D7D41D9-46AB-4338-97DA-A2F6DCE8010A}" destId="{5E100EBB-BF0E-47ED-8016-79081412A6D8}" srcOrd="10" destOrd="0" presId="urn:microsoft.com/office/officeart/2005/8/layout/equation1"/>
    <dgm:cxn modelId="{F605F6BF-D112-4B02-8B4E-457195407F39}" type="presParOf" srcId="{3D7D41D9-46AB-4338-97DA-A2F6DCE8010A}" destId="{1A4E4641-E72A-4E01-922E-0564D6B0EB64}" srcOrd="11" destOrd="0" presId="urn:microsoft.com/office/officeart/2005/8/layout/equation1"/>
    <dgm:cxn modelId="{4A572070-2AC2-4A0D-9A1F-D3CF57795D09}" type="presParOf" srcId="{3D7D41D9-46AB-4338-97DA-A2F6DCE8010A}" destId="{08179ECA-A1A5-42AC-B9DF-A7D0BFC81B18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A7FAD0-AD96-444A-9229-94F7CC812A3E}" type="doc">
      <dgm:prSet loTypeId="urn:microsoft.com/office/officeart/2005/8/layout/hChevron3" loCatId="process" qsTypeId="urn:microsoft.com/office/officeart/2005/8/quickstyle/simple1" qsCatId="simple" csTypeId="urn:microsoft.com/office/officeart/2005/8/colors/colorful3" csCatId="colorful" phldr="1"/>
      <dgm:spPr/>
    </dgm:pt>
    <dgm:pt modelId="{C7C170F8-A725-46E9-922B-D7A642AB356E}">
      <dgm:prSet phldrT="[Texto]" custT="1"/>
      <dgm:spPr/>
      <dgm:t>
        <a:bodyPr/>
        <a:lstStyle/>
        <a:p>
          <a:r>
            <a:rPr lang="es-ES" sz="1400" b="1" dirty="0"/>
            <a:t>Análisis proceso actual</a:t>
          </a:r>
        </a:p>
      </dgm:t>
    </dgm:pt>
    <dgm:pt modelId="{089DB5A5-DA0A-438F-90BB-C683AFD89AC7}" type="parTrans" cxnId="{7AC2A6B0-0BE4-4C46-8D70-E67F162D535A}">
      <dgm:prSet/>
      <dgm:spPr/>
      <dgm:t>
        <a:bodyPr/>
        <a:lstStyle/>
        <a:p>
          <a:endParaRPr lang="es-ES" sz="1400" b="1"/>
        </a:p>
      </dgm:t>
    </dgm:pt>
    <dgm:pt modelId="{D97DB6F4-E41B-42A1-A561-EAA93B3B796F}" type="sibTrans" cxnId="{7AC2A6B0-0BE4-4C46-8D70-E67F162D535A}">
      <dgm:prSet/>
      <dgm:spPr/>
      <dgm:t>
        <a:bodyPr/>
        <a:lstStyle/>
        <a:p>
          <a:endParaRPr lang="es-ES" sz="1400" b="1"/>
        </a:p>
      </dgm:t>
    </dgm:pt>
    <dgm:pt modelId="{5F48340E-3EAD-45EA-8FAB-4881A09B5367}">
      <dgm:prSet phldrT="[Texto]" custT="1"/>
      <dgm:spPr/>
      <dgm:t>
        <a:bodyPr/>
        <a:lstStyle/>
        <a:p>
          <a:r>
            <a:rPr lang="es-ES" sz="1400" b="1" dirty="0"/>
            <a:t>Adaptación a nuestra visión de justicia</a:t>
          </a:r>
        </a:p>
      </dgm:t>
    </dgm:pt>
    <dgm:pt modelId="{BA8C643E-5166-46F1-8502-96C43DAC3E24}" type="parTrans" cxnId="{AFE47C14-278E-4758-8C2A-2F4B56EAC72C}">
      <dgm:prSet/>
      <dgm:spPr/>
      <dgm:t>
        <a:bodyPr/>
        <a:lstStyle/>
        <a:p>
          <a:endParaRPr lang="es-ES" sz="1400" b="1"/>
        </a:p>
      </dgm:t>
    </dgm:pt>
    <dgm:pt modelId="{48F2B256-53B6-4970-8AA4-41E381B66C34}" type="sibTrans" cxnId="{AFE47C14-278E-4758-8C2A-2F4B56EAC72C}">
      <dgm:prSet/>
      <dgm:spPr/>
      <dgm:t>
        <a:bodyPr/>
        <a:lstStyle/>
        <a:p>
          <a:endParaRPr lang="es-ES" sz="1400" b="1"/>
        </a:p>
      </dgm:t>
    </dgm:pt>
    <dgm:pt modelId="{0A1AB408-006D-42A0-A9EC-49E780A1F6C4}">
      <dgm:prSet phldrT="[Texto]" custT="1"/>
      <dgm:spPr/>
      <dgm:t>
        <a:bodyPr/>
        <a:lstStyle/>
        <a:p>
          <a:r>
            <a:rPr lang="es-ES" sz="1400" b="1" dirty="0"/>
            <a:t>Desarrollo</a:t>
          </a:r>
        </a:p>
      </dgm:t>
    </dgm:pt>
    <dgm:pt modelId="{78D969C4-E98A-48CB-8600-06504B9F7502}" type="parTrans" cxnId="{ED25C407-5B41-40D3-86EF-61233E267EC5}">
      <dgm:prSet/>
      <dgm:spPr/>
      <dgm:t>
        <a:bodyPr/>
        <a:lstStyle/>
        <a:p>
          <a:endParaRPr lang="es-ES" sz="1400" b="1"/>
        </a:p>
      </dgm:t>
    </dgm:pt>
    <dgm:pt modelId="{BA3400BB-7050-4064-AE49-8807C33ED6CC}" type="sibTrans" cxnId="{ED25C407-5B41-40D3-86EF-61233E267EC5}">
      <dgm:prSet/>
      <dgm:spPr/>
      <dgm:t>
        <a:bodyPr/>
        <a:lstStyle/>
        <a:p>
          <a:endParaRPr lang="es-ES" sz="1400" b="1"/>
        </a:p>
      </dgm:t>
    </dgm:pt>
    <dgm:pt modelId="{97D5AC21-429D-4544-A295-D93EDB099552}">
      <dgm:prSet custT="1"/>
      <dgm:spPr/>
      <dgm:t>
        <a:bodyPr/>
        <a:lstStyle/>
        <a:p>
          <a:r>
            <a:rPr lang="es-ES" sz="1400" b="1" dirty="0"/>
            <a:t>Pruebas finales y entrega</a:t>
          </a:r>
        </a:p>
      </dgm:t>
    </dgm:pt>
    <dgm:pt modelId="{CB993025-047E-45D6-9015-E5BFD2BD5A0E}" type="parTrans" cxnId="{F95047C7-F670-4DE8-8F91-0137BFE6D6AA}">
      <dgm:prSet/>
      <dgm:spPr/>
      <dgm:t>
        <a:bodyPr/>
        <a:lstStyle/>
        <a:p>
          <a:endParaRPr lang="es-ES" sz="1400" b="1"/>
        </a:p>
      </dgm:t>
    </dgm:pt>
    <dgm:pt modelId="{BBAE99E6-4CE4-4E38-A4B7-E6610C63E735}" type="sibTrans" cxnId="{F95047C7-F670-4DE8-8F91-0137BFE6D6AA}">
      <dgm:prSet/>
      <dgm:spPr/>
      <dgm:t>
        <a:bodyPr/>
        <a:lstStyle/>
        <a:p>
          <a:endParaRPr lang="es-ES" sz="1400" b="1"/>
        </a:p>
      </dgm:t>
    </dgm:pt>
    <dgm:pt modelId="{1116BF20-B9A4-4A4F-84CE-AA1B7B1955DE}" type="pres">
      <dgm:prSet presAssocID="{2FA7FAD0-AD96-444A-9229-94F7CC812A3E}" presName="Name0" presStyleCnt="0">
        <dgm:presLayoutVars>
          <dgm:dir/>
          <dgm:resizeHandles val="exact"/>
        </dgm:presLayoutVars>
      </dgm:prSet>
      <dgm:spPr/>
    </dgm:pt>
    <dgm:pt modelId="{C982BF36-5788-4FB3-8C9D-A42E233B628E}" type="pres">
      <dgm:prSet presAssocID="{C7C170F8-A725-46E9-922B-D7A642AB356E}" presName="parTxOnly" presStyleLbl="node1" presStyleIdx="0" presStyleCnt="4">
        <dgm:presLayoutVars>
          <dgm:bulletEnabled val="1"/>
        </dgm:presLayoutVars>
      </dgm:prSet>
      <dgm:spPr/>
    </dgm:pt>
    <dgm:pt modelId="{4A8AFC76-B675-4A5F-AF05-7E3BAE12E606}" type="pres">
      <dgm:prSet presAssocID="{D97DB6F4-E41B-42A1-A561-EAA93B3B796F}" presName="parSpace" presStyleCnt="0"/>
      <dgm:spPr/>
    </dgm:pt>
    <dgm:pt modelId="{05ED5335-4E71-4827-871E-337EBF8CECC3}" type="pres">
      <dgm:prSet presAssocID="{5F48340E-3EAD-45EA-8FAB-4881A09B5367}" presName="parTxOnly" presStyleLbl="node1" presStyleIdx="1" presStyleCnt="4">
        <dgm:presLayoutVars>
          <dgm:bulletEnabled val="1"/>
        </dgm:presLayoutVars>
      </dgm:prSet>
      <dgm:spPr/>
    </dgm:pt>
    <dgm:pt modelId="{4FEA5675-A348-4C32-BDC2-21C71188C057}" type="pres">
      <dgm:prSet presAssocID="{48F2B256-53B6-4970-8AA4-41E381B66C34}" presName="parSpace" presStyleCnt="0"/>
      <dgm:spPr/>
    </dgm:pt>
    <dgm:pt modelId="{9ED50117-B9D8-4E7D-8B20-FB1431D72770}" type="pres">
      <dgm:prSet presAssocID="{0A1AB408-006D-42A0-A9EC-49E780A1F6C4}" presName="parTxOnly" presStyleLbl="node1" presStyleIdx="2" presStyleCnt="4">
        <dgm:presLayoutVars>
          <dgm:bulletEnabled val="1"/>
        </dgm:presLayoutVars>
      </dgm:prSet>
      <dgm:spPr/>
    </dgm:pt>
    <dgm:pt modelId="{FCC84CF0-F6C2-45E6-AD1B-9032E12ACC32}" type="pres">
      <dgm:prSet presAssocID="{BA3400BB-7050-4064-AE49-8807C33ED6CC}" presName="parSpace" presStyleCnt="0"/>
      <dgm:spPr/>
    </dgm:pt>
    <dgm:pt modelId="{E850771E-85BE-486F-A3DB-49BA49153AA4}" type="pres">
      <dgm:prSet presAssocID="{97D5AC21-429D-4544-A295-D93EDB099552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ED25C407-5B41-40D3-86EF-61233E267EC5}" srcId="{2FA7FAD0-AD96-444A-9229-94F7CC812A3E}" destId="{0A1AB408-006D-42A0-A9EC-49E780A1F6C4}" srcOrd="2" destOrd="0" parTransId="{78D969C4-E98A-48CB-8600-06504B9F7502}" sibTransId="{BA3400BB-7050-4064-AE49-8807C33ED6CC}"/>
    <dgm:cxn modelId="{AFE47C14-278E-4758-8C2A-2F4B56EAC72C}" srcId="{2FA7FAD0-AD96-444A-9229-94F7CC812A3E}" destId="{5F48340E-3EAD-45EA-8FAB-4881A09B5367}" srcOrd="1" destOrd="0" parTransId="{BA8C643E-5166-46F1-8502-96C43DAC3E24}" sibTransId="{48F2B256-53B6-4970-8AA4-41E381B66C34}"/>
    <dgm:cxn modelId="{630EEA2A-DA8D-4616-84AB-2B917C3274B3}" type="presOf" srcId="{2FA7FAD0-AD96-444A-9229-94F7CC812A3E}" destId="{1116BF20-B9A4-4A4F-84CE-AA1B7B1955DE}" srcOrd="0" destOrd="0" presId="urn:microsoft.com/office/officeart/2005/8/layout/hChevron3"/>
    <dgm:cxn modelId="{D34C3D30-0FD8-4ABA-A233-42F3CEA3B992}" type="presOf" srcId="{0A1AB408-006D-42A0-A9EC-49E780A1F6C4}" destId="{9ED50117-B9D8-4E7D-8B20-FB1431D72770}" srcOrd="0" destOrd="0" presId="urn:microsoft.com/office/officeart/2005/8/layout/hChevron3"/>
    <dgm:cxn modelId="{43B5C94E-CAA7-4505-947B-FE7E1CBCAD52}" type="presOf" srcId="{5F48340E-3EAD-45EA-8FAB-4881A09B5367}" destId="{05ED5335-4E71-4827-871E-337EBF8CECC3}" srcOrd="0" destOrd="0" presId="urn:microsoft.com/office/officeart/2005/8/layout/hChevron3"/>
    <dgm:cxn modelId="{7AC2A6B0-0BE4-4C46-8D70-E67F162D535A}" srcId="{2FA7FAD0-AD96-444A-9229-94F7CC812A3E}" destId="{C7C170F8-A725-46E9-922B-D7A642AB356E}" srcOrd="0" destOrd="0" parTransId="{089DB5A5-DA0A-438F-90BB-C683AFD89AC7}" sibTransId="{D97DB6F4-E41B-42A1-A561-EAA93B3B796F}"/>
    <dgm:cxn modelId="{F95047C7-F670-4DE8-8F91-0137BFE6D6AA}" srcId="{2FA7FAD0-AD96-444A-9229-94F7CC812A3E}" destId="{97D5AC21-429D-4544-A295-D93EDB099552}" srcOrd="3" destOrd="0" parTransId="{CB993025-047E-45D6-9015-E5BFD2BD5A0E}" sibTransId="{BBAE99E6-4CE4-4E38-A4B7-E6610C63E735}"/>
    <dgm:cxn modelId="{5E9AA2CF-A0B1-43BF-8BA9-FD1DFF262706}" type="presOf" srcId="{97D5AC21-429D-4544-A295-D93EDB099552}" destId="{E850771E-85BE-486F-A3DB-49BA49153AA4}" srcOrd="0" destOrd="0" presId="urn:microsoft.com/office/officeart/2005/8/layout/hChevron3"/>
    <dgm:cxn modelId="{579CB3EE-A4D9-414F-9609-94C53208ED87}" type="presOf" srcId="{C7C170F8-A725-46E9-922B-D7A642AB356E}" destId="{C982BF36-5788-4FB3-8C9D-A42E233B628E}" srcOrd="0" destOrd="0" presId="urn:microsoft.com/office/officeart/2005/8/layout/hChevron3"/>
    <dgm:cxn modelId="{E7D15B4A-DEFA-4EA7-9C6F-8D06CD808E59}" type="presParOf" srcId="{1116BF20-B9A4-4A4F-84CE-AA1B7B1955DE}" destId="{C982BF36-5788-4FB3-8C9D-A42E233B628E}" srcOrd="0" destOrd="0" presId="urn:microsoft.com/office/officeart/2005/8/layout/hChevron3"/>
    <dgm:cxn modelId="{9218BF2B-EC42-4B44-B458-123FA303485D}" type="presParOf" srcId="{1116BF20-B9A4-4A4F-84CE-AA1B7B1955DE}" destId="{4A8AFC76-B675-4A5F-AF05-7E3BAE12E606}" srcOrd="1" destOrd="0" presId="urn:microsoft.com/office/officeart/2005/8/layout/hChevron3"/>
    <dgm:cxn modelId="{4811A9AF-ADF6-4253-8312-FE5731F83E9D}" type="presParOf" srcId="{1116BF20-B9A4-4A4F-84CE-AA1B7B1955DE}" destId="{05ED5335-4E71-4827-871E-337EBF8CECC3}" srcOrd="2" destOrd="0" presId="urn:microsoft.com/office/officeart/2005/8/layout/hChevron3"/>
    <dgm:cxn modelId="{B48668D6-A16F-42AA-8299-31143BE5C717}" type="presParOf" srcId="{1116BF20-B9A4-4A4F-84CE-AA1B7B1955DE}" destId="{4FEA5675-A348-4C32-BDC2-21C71188C057}" srcOrd="3" destOrd="0" presId="urn:microsoft.com/office/officeart/2005/8/layout/hChevron3"/>
    <dgm:cxn modelId="{3FE3110E-D104-4446-8814-49D79FCCD775}" type="presParOf" srcId="{1116BF20-B9A4-4A4F-84CE-AA1B7B1955DE}" destId="{9ED50117-B9D8-4E7D-8B20-FB1431D72770}" srcOrd="4" destOrd="0" presId="urn:microsoft.com/office/officeart/2005/8/layout/hChevron3"/>
    <dgm:cxn modelId="{30262C73-ADE7-43F4-9601-E84F6F425645}" type="presParOf" srcId="{1116BF20-B9A4-4A4F-84CE-AA1B7B1955DE}" destId="{FCC84CF0-F6C2-45E6-AD1B-9032E12ACC32}" srcOrd="5" destOrd="0" presId="urn:microsoft.com/office/officeart/2005/8/layout/hChevron3"/>
    <dgm:cxn modelId="{24B56AC9-7452-4B93-92B5-724EFA370F75}" type="presParOf" srcId="{1116BF20-B9A4-4A4F-84CE-AA1B7B1955DE}" destId="{E850771E-85BE-486F-A3DB-49BA49153AA4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1B01F2-0C60-4A1F-8F4B-9EC47609FEAA}">
      <dsp:nvSpPr>
        <dsp:cNvPr id="0" name=""/>
        <dsp:cNvSpPr/>
      </dsp:nvSpPr>
      <dsp:spPr>
        <a:xfrm>
          <a:off x="366730" y="49"/>
          <a:ext cx="1271631" cy="127163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1" kern="1200" dirty="0"/>
            <a:t>JUSTICIA SOCIAL</a:t>
          </a:r>
        </a:p>
      </dsp:txBody>
      <dsp:txXfrm>
        <a:off x="552956" y="186275"/>
        <a:ext cx="899179" cy="899179"/>
      </dsp:txXfrm>
    </dsp:sp>
    <dsp:sp modelId="{91C221DD-4572-4FFF-B1CB-9D062EDD983F}">
      <dsp:nvSpPr>
        <dsp:cNvPr id="0" name=""/>
        <dsp:cNvSpPr/>
      </dsp:nvSpPr>
      <dsp:spPr>
        <a:xfrm>
          <a:off x="1741618" y="267092"/>
          <a:ext cx="737546" cy="737546"/>
        </a:xfrm>
        <a:prstGeom prst="mathPlus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700" b="1" kern="1200"/>
        </a:p>
      </dsp:txBody>
      <dsp:txXfrm>
        <a:off x="1839380" y="549130"/>
        <a:ext cx="542022" cy="173470"/>
      </dsp:txXfrm>
    </dsp:sp>
    <dsp:sp modelId="{E2DA2B6B-18E2-49F6-91F9-3A65E62A77FF}">
      <dsp:nvSpPr>
        <dsp:cNvPr id="0" name=""/>
        <dsp:cNvSpPr/>
      </dsp:nvSpPr>
      <dsp:spPr>
        <a:xfrm>
          <a:off x="2582420" y="49"/>
          <a:ext cx="1271631" cy="127163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1" kern="1200" dirty="0"/>
            <a:t>TERCERA EDAD</a:t>
          </a:r>
        </a:p>
      </dsp:txBody>
      <dsp:txXfrm>
        <a:off x="2768646" y="186275"/>
        <a:ext cx="899179" cy="899179"/>
      </dsp:txXfrm>
    </dsp:sp>
    <dsp:sp modelId="{D1D6F667-9FFF-4098-AA4D-29BFD777FABD}">
      <dsp:nvSpPr>
        <dsp:cNvPr id="0" name=""/>
        <dsp:cNvSpPr/>
      </dsp:nvSpPr>
      <dsp:spPr>
        <a:xfrm>
          <a:off x="3957308" y="267092"/>
          <a:ext cx="737546" cy="737546"/>
        </a:xfrm>
        <a:prstGeom prst="mathPlus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700" b="1" kern="1200"/>
        </a:p>
      </dsp:txBody>
      <dsp:txXfrm>
        <a:off x="4055070" y="549130"/>
        <a:ext cx="542022" cy="173470"/>
      </dsp:txXfrm>
    </dsp:sp>
    <dsp:sp modelId="{139A6F05-8375-491C-AE1D-9802F8C57650}">
      <dsp:nvSpPr>
        <dsp:cNvPr id="0" name=""/>
        <dsp:cNvSpPr/>
      </dsp:nvSpPr>
      <dsp:spPr>
        <a:xfrm>
          <a:off x="4798111" y="49"/>
          <a:ext cx="1271631" cy="127163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1430" rIns="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1" kern="1200" dirty="0"/>
            <a:t>NUEVAS TECNOLOGÍAS</a:t>
          </a:r>
        </a:p>
      </dsp:txBody>
      <dsp:txXfrm>
        <a:off x="4984337" y="186275"/>
        <a:ext cx="899179" cy="899179"/>
      </dsp:txXfrm>
    </dsp:sp>
    <dsp:sp modelId="{5E100EBB-BF0E-47ED-8016-79081412A6D8}">
      <dsp:nvSpPr>
        <dsp:cNvPr id="0" name=""/>
        <dsp:cNvSpPr/>
      </dsp:nvSpPr>
      <dsp:spPr>
        <a:xfrm>
          <a:off x="6172999" y="267092"/>
          <a:ext cx="737546" cy="737546"/>
        </a:xfrm>
        <a:prstGeom prst="mathEqual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700" b="1" kern="1200"/>
        </a:p>
      </dsp:txBody>
      <dsp:txXfrm>
        <a:off x="6270761" y="419026"/>
        <a:ext cx="542022" cy="433678"/>
      </dsp:txXfrm>
    </dsp:sp>
    <dsp:sp modelId="{08179ECA-A1A5-42AC-B9DF-A7D0BFC81B18}">
      <dsp:nvSpPr>
        <dsp:cNvPr id="0" name=""/>
        <dsp:cNvSpPr/>
      </dsp:nvSpPr>
      <dsp:spPr>
        <a:xfrm>
          <a:off x="7013802" y="49"/>
          <a:ext cx="1271631" cy="127163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1" kern="1200" dirty="0"/>
            <a:t> </a:t>
          </a:r>
        </a:p>
      </dsp:txBody>
      <dsp:txXfrm>
        <a:off x="7200028" y="186275"/>
        <a:ext cx="899179" cy="8991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82BF36-5788-4FB3-8C9D-A42E233B628E}">
      <dsp:nvSpPr>
        <dsp:cNvPr id="0" name=""/>
        <dsp:cNvSpPr/>
      </dsp:nvSpPr>
      <dsp:spPr>
        <a:xfrm>
          <a:off x="2578" y="53989"/>
          <a:ext cx="2587550" cy="1035020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676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Análisis proceso actual</a:t>
          </a:r>
        </a:p>
      </dsp:txBody>
      <dsp:txXfrm>
        <a:off x="2578" y="53989"/>
        <a:ext cx="2328795" cy="1035020"/>
      </dsp:txXfrm>
    </dsp:sp>
    <dsp:sp modelId="{05ED5335-4E71-4827-871E-337EBF8CECC3}">
      <dsp:nvSpPr>
        <dsp:cNvPr id="0" name=""/>
        <dsp:cNvSpPr/>
      </dsp:nvSpPr>
      <dsp:spPr>
        <a:xfrm>
          <a:off x="2072619" y="53989"/>
          <a:ext cx="2587550" cy="1035020"/>
        </a:xfrm>
        <a:prstGeom prst="chevron">
          <a:avLst/>
        </a:prstGeom>
        <a:solidFill>
          <a:schemeClr val="accent3">
            <a:hueOff val="-263778"/>
            <a:satOff val="918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Adaptación a nuestra visión de justicia</a:t>
          </a:r>
        </a:p>
      </dsp:txBody>
      <dsp:txXfrm>
        <a:off x="2590129" y="53989"/>
        <a:ext cx="1552530" cy="1035020"/>
      </dsp:txXfrm>
    </dsp:sp>
    <dsp:sp modelId="{9ED50117-B9D8-4E7D-8B20-FB1431D72770}">
      <dsp:nvSpPr>
        <dsp:cNvPr id="0" name=""/>
        <dsp:cNvSpPr/>
      </dsp:nvSpPr>
      <dsp:spPr>
        <a:xfrm>
          <a:off x="4142659" y="53989"/>
          <a:ext cx="2587550" cy="1035020"/>
        </a:xfrm>
        <a:prstGeom prst="chevron">
          <a:avLst/>
        </a:prstGeom>
        <a:solidFill>
          <a:schemeClr val="accent3">
            <a:hueOff val="-527557"/>
            <a:satOff val="1835"/>
            <a:lumOff val="287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Desarrollo</a:t>
          </a:r>
        </a:p>
      </dsp:txBody>
      <dsp:txXfrm>
        <a:off x="4660169" y="53989"/>
        <a:ext cx="1552530" cy="1035020"/>
      </dsp:txXfrm>
    </dsp:sp>
    <dsp:sp modelId="{E850771E-85BE-486F-A3DB-49BA49153AA4}">
      <dsp:nvSpPr>
        <dsp:cNvPr id="0" name=""/>
        <dsp:cNvSpPr/>
      </dsp:nvSpPr>
      <dsp:spPr>
        <a:xfrm>
          <a:off x="6212700" y="53989"/>
          <a:ext cx="2587550" cy="1035020"/>
        </a:xfrm>
        <a:prstGeom prst="chevron">
          <a:avLst/>
        </a:prstGeom>
        <a:solidFill>
          <a:schemeClr val="accent3">
            <a:hueOff val="-791335"/>
            <a:satOff val="2753"/>
            <a:lumOff val="431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Pruebas finales y entrega</a:t>
          </a:r>
        </a:p>
      </dsp:txBody>
      <dsp:txXfrm>
        <a:off x="6730210" y="53989"/>
        <a:ext cx="1552530" cy="1035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435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0" y="1153375"/>
            <a:ext cx="4146000" cy="23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0" y="3528300"/>
            <a:ext cx="41460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C6776AF-8AA2-3079-DA0C-1F45818E26CF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F800F1A-93CF-A414-F76A-9FEFCB8E8EEA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3335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A1D896-CBE5-2FB6-5463-E6F86C5AFBC5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C3BC308-9187-69F0-1B76-90FFE44AB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4CF3592-B039-2AC3-60C8-15CE27191158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66E1D69-27EA-3F53-EA69-95F8B0AA78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07B70ED-658A-8D5B-1F25-DBB8CC3583A2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DC4DCCF-9168-CC32-4A36-9A7BAEB2BF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59761CA-7631-A2D4-E4F4-D019C32D7726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7187CAD-6948-538A-A660-6E0914660C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C700825-2A73-21E7-E7E3-DEEAD36FC1ED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E16A9C7-A5D9-04BB-CF18-16981E1ED0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227FCD7-EFF0-99B8-19B4-3A6E80C1A2CE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431D15F-EE28-9145-5EBE-A512EDFBB1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42E2CD5-DBAB-4E60-06D3-0A7E404E8069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github.com/Equipo-1-FS-JAASC/Data-project-1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7.png"/><Relationship Id="rId10" Type="http://schemas.openxmlformats.org/officeDocument/2006/relationships/image" Target="../media/image18.png"/><Relationship Id="rId4" Type="http://schemas.openxmlformats.org/officeDocument/2006/relationships/image" Target="../media/image16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7ECBC45D-92BF-F9D0-9B1C-DAEB3FC8D5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144" t="16227" r="14791" b="11257"/>
          <a:stretch/>
        </p:blipFill>
        <p:spPr>
          <a:xfrm>
            <a:off x="3083650" y="565928"/>
            <a:ext cx="2961485" cy="2860883"/>
          </a:xfrm>
          <a:prstGeom prst="rect">
            <a:avLst/>
          </a:prstGeom>
        </p:spPr>
      </p:pic>
      <p:sp>
        <p:nvSpPr>
          <p:cNvPr id="18" name="Google Shape;57;p15">
            <a:extLst>
              <a:ext uri="{FF2B5EF4-FFF2-40B4-BE49-F238E27FC236}">
                <a16:creationId xmlns:a16="http://schemas.microsoft.com/office/drawing/2014/main" id="{826CDECE-53D9-84DE-A1DF-F7A8917512D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08402" y="3297569"/>
            <a:ext cx="5911980" cy="10329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Grey and Old Systems</a:t>
            </a:r>
            <a:endParaRPr dirty="0"/>
          </a:p>
        </p:txBody>
      </p:sp>
      <p:sp>
        <p:nvSpPr>
          <p:cNvPr id="19" name="Subtítulo 4">
            <a:extLst>
              <a:ext uri="{FF2B5EF4-FFF2-40B4-BE49-F238E27FC236}">
                <a16:creationId xmlns:a16="http://schemas.microsoft.com/office/drawing/2014/main" id="{1558B7B5-433D-1321-10A5-962781A9EC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1392" y="4201269"/>
            <a:ext cx="4146000" cy="538800"/>
          </a:xfrm>
        </p:spPr>
        <p:txBody>
          <a:bodyPr anchor="ctr"/>
          <a:lstStyle/>
          <a:p>
            <a:pPr algn="ctr"/>
            <a:r>
              <a:rPr lang="en-US" i="1" dirty="0"/>
              <a:t>Here is where your journey begins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Estructura BBDD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9300CA80-295D-AEA5-90FC-5F17E38411A5}"/>
              </a:ext>
            </a:extLst>
          </p:cNvPr>
          <p:cNvGrpSpPr/>
          <p:nvPr/>
        </p:nvGrpSpPr>
        <p:grpSpPr>
          <a:xfrm>
            <a:off x="890538" y="983100"/>
            <a:ext cx="7013479" cy="3945082"/>
            <a:chOff x="890538" y="983100"/>
            <a:chExt cx="7013479" cy="3945082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C2B92FC1-94A7-90F9-16EC-1BD77D974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0538" y="983100"/>
              <a:ext cx="7013479" cy="3945082"/>
            </a:xfrm>
            <a:prstGeom prst="rect">
              <a:avLst/>
            </a:prstGeom>
          </p:spPr>
        </p:pic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1FE9160F-268F-9DCF-4FC3-277E6AC431DE}"/>
                </a:ext>
              </a:extLst>
            </p:cNvPr>
            <p:cNvSpPr txBox="1"/>
            <p:nvPr/>
          </p:nvSpPr>
          <p:spPr>
            <a:xfrm>
              <a:off x="5270501" y="3578804"/>
              <a:ext cx="100013" cy="12324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normAutofit fontScale="85000" lnSpcReduction="20000"/>
            </a:bodyPr>
            <a:lstStyle/>
            <a:p>
              <a:r>
                <a:rPr lang="es-ES" sz="1000" dirty="0">
                  <a:solidFill>
                    <a:srgbClr val="009BCC"/>
                  </a:solidFill>
                </a:rPr>
                <a:t>*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4136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Origen de los datos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F09D1EDE-1D66-26D7-FEED-E86130CFF6FC}"/>
              </a:ext>
            </a:extLst>
          </p:cNvPr>
          <p:cNvGrpSpPr/>
          <p:nvPr/>
        </p:nvGrpSpPr>
        <p:grpSpPr>
          <a:xfrm>
            <a:off x="1096708" y="851181"/>
            <a:ext cx="7013479" cy="3945082"/>
            <a:chOff x="1096708" y="936011"/>
            <a:chExt cx="7013479" cy="3945082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BC09D790-7DBC-22FC-8EB1-DA48A3CFA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6708" y="936011"/>
              <a:ext cx="7013479" cy="3945082"/>
            </a:xfrm>
            <a:prstGeom prst="rect">
              <a:avLst/>
            </a:prstGeom>
          </p:spPr>
        </p:pic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BAD540D6-DAA7-B8DA-C7AB-AB1F02B9D4B1}"/>
                </a:ext>
              </a:extLst>
            </p:cNvPr>
            <p:cNvGrpSpPr/>
            <p:nvPr/>
          </p:nvGrpSpPr>
          <p:grpSpPr>
            <a:xfrm>
              <a:off x="1583733" y="1231900"/>
              <a:ext cx="5660031" cy="3331984"/>
              <a:chOff x="1583733" y="1231900"/>
              <a:chExt cx="5660031" cy="3331984"/>
            </a:xfrm>
          </p:grpSpPr>
          <p:sp>
            <p:nvSpPr>
              <p:cNvPr id="16" name="Rectángulo 15">
                <a:extLst>
                  <a:ext uri="{FF2B5EF4-FFF2-40B4-BE49-F238E27FC236}">
                    <a16:creationId xmlns:a16="http://schemas.microsoft.com/office/drawing/2014/main" id="{0288F5D8-0E50-5D5A-BB7B-56B31744519A}"/>
                  </a:ext>
                </a:extLst>
              </p:cNvPr>
              <p:cNvSpPr/>
              <p:nvPr/>
            </p:nvSpPr>
            <p:spPr>
              <a:xfrm>
                <a:off x="1643542" y="1231900"/>
                <a:ext cx="863600" cy="612582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ángulo 16">
                <a:extLst>
                  <a:ext uri="{FF2B5EF4-FFF2-40B4-BE49-F238E27FC236}">
                    <a16:creationId xmlns:a16="http://schemas.microsoft.com/office/drawing/2014/main" id="{CFDBEC11-D9A7-7536-77AA-1C58F4573BFA}"/>
                  </a:ext>
                </a:extLst>
              </p:cNvPr>
              <p:cNvSpPr/>
              <p:nvPr/>
            </p:nvSpPr>
            <p:spPr>
              <a:xfrm>
                <a:off x="1643542" y="2040686"/>
                <a:ext cx="439258" cy="406400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F943813F-952C-B5A0-F649-EB29268A718E}"/>
                  </a:ext>
                </a:extLst>
              </p:cNvPr>
              <p:cNvSpPr/>
              <p:nvPr/>
            </p:nvSpPr>
            <p:spPr>
              <a:xfrm>
                <a:off x="1615602" y="2641650"/>
                <a:ext cx="667223" cy="406400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ángulo 18">
                <a:extLst>
                  <a:ext uri="{FF2B5EF4-FFF2-40B4-BE49-F238E27FC236}">
                    <a16:creationId xmlns:a16="http://schemas.microsoft.com/office/drawing/2014/main" id="{5DD05536-558C-5089-510A-2D9BEC9C639B}"/>
                  </a:ext>
                </a:extLst>
              </p:cNvPr>
              <p:cNvSpPr/>
              <p:nvPr/>
            </p:nvSpPr>
            <p:spPr>
              <a:xfrm>
                <a:off x="1583733" y="3187202"/>
                <a:ext cx="549867" cy="383346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ángulo 19">
                <a:extLst>
                  <a:ext uri="{FF2B5EF4-FFF2-40B4-BE49-F238E27FC236}">
                    <a16:creationId xmlns:a16="http://schemas.microsoft.com/office/drawing/2014/main" id="{575BF804-6C24-B7EE-6BC1-4F1C8A13ACF6}"/>
                  </a:ext>
                </a:extLst>
              </p:cNvPr>
              <p:cNvSpPr/>
              <p:nvPr/>
            </p:nvSpPr>
            <p:spPr>
              <a:xfrm>
                <a:off x="3302561" y="1508711"/>
                <a:ext cx="1172286" cy="965918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ángulo 20">
                <a:extLst>
                  <a:ext uri="{FF2B5EF4-FFF2-40B4-BE49-F238E27FC236}">
                    <a16:creationId xmlns:a16="http://schemas.microsoft.com/office/drawing/2014/main" id="{2E9E94DA-72C1-8227-1C5C-207CA6D94EBB}"/>
                  </a:ext>
                </a:extLst>
              </p:cNvPr>
              <p:cNvSpPr/>
              <p:nvPr/>
            </p:nvSpPr>
            <p:spPr>
              <a:xfrm>
                <a:off x="3316409" y="2724330"/>
                <a:ext cx="1225549" cy="952500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ángulo 21">
                <a:extLst>
                  <a:ext uri="{FF2B5EF4-FFF2-40B4-BE49-F238E27FC236}">
                    <a16:creationId xmlns:a16="http://schemas.microsoft.com/office/drawing/2014/main" id="{8C5319B5-D6D3-E1C7-0158-6B66C29DCB8F}"/>
                  </a:ext>
                </a:extLst>
              </p:cNvPr>
              <p:cNvSpPr/>
              <p:nvPr/>
            </p:nvSpPr>
            <p:spPr>
              <a:xfrm>
                <a:off x="4935382" y="2906575"/>
                <a:ext cx="999490" cy="556309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ángulo 22">
                <a:extLst>
                  <a:ext uri="{FF2B5EF4-FFF2-40B4-BE49-F238E27FC236}">
                    <a16:creationId xmlns:a16="http://schemas.microsoft.com/office/drawing/2014/main" id="{7E5BA355-AC63-5B74-2E74-3A46513F1DB4}"/>
                  </a:ext>
                </a:extLst>
              </p:cNvPr>
              <p:cNvSpPr/>
              <p:nvPr/>
            </p:nvSpPr>
            <p:spPr>
              <a:xfrm>
                <a:off x="4935382" y="3808234"/>
                <a:ext cx="999490" cy="500036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ángulo 23">
                <a:extLst>
                  <a:ext uri="{FF2B5EF4-FFF2-40B4-BE49-F238E27FC236}">
                    <a16:creationId xmlns:a16="http://schemas.microsoft.com/office/drawing/2014/main" id="{435C2F9F-62DB-4601-5945-C24D19BC78D7}"/>
                  </a:ext>
                </a:extLst>
              </p:cNvPr>
              <p:cNvSpPr/>
              <p:nvPr/>
            </p:nvSpPr>
            <p:spPr>
              <a:xfrm>
                <a:off x="4935382" y="2224294"/>
                <a:ext cx="1035683" cy="500036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ángulo 24">
                <a:extLst>
                  <a:ext uri="{FF2B5EF4-FFF2-40B4-BE49-F238E27FC236}">
                    <a16:creationId xmlns:a16="http://schemas.microsoft.com/office/drawing/2014/main" id="{32FB25A4-DE4A-9ADA-79D0-068467780BCB}"/>
                  </a:ext>
                </a:extLst>
              </p:cNvPr>
              <p:cNvSpPr/>
              <p:nvPr/>
            </p:nvSpPr>
            <p:spPr>
              <a:xfrm>
                <a:off x="4935382" y="1448946"/>
                <a:ext cx="1035683" cy="775348"/>
              </a:xfrm>
              <a:prstGeom prst="rect">
                <a:avLst/>
              </a:prstGeom>
              <a:noFill/>
              <a:ln w="381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ángulo 25">
                <a:extLst>
                  <a:ext uri="{FF2B5EF4-FFF2-40B4-BE49-F238E27FC236}">
                    <a16:creationId xmlns:a16="http://schemas.microsoft.com/office/drawing/2014/main" id="{E9B82120-FCD1-BDD7-161A-C9AC03B599D5}"/>
                  </a:ext>
                </a:extLst>
              </p:cNvPr>
              <p:cNvSpPr/>
              <p:nvPr/>
            </p:nvSpPr>
            <p:spPr>
              <a:xfrm>
                <a:off x="6384636" y="2106313"/>
                <a:ext cx="859128" cy="1464236"/>
              </a:xfrm>
              <a:prstGeom prst="rect">
                <a:avLst/>
              </a:prstGeom>
              <a:noFill/>
              <a:ln w="381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ángulo 26">
                <a:extLst>
                  <a:ext uri="{FF2B5EF4-FFF2-40B4-BE49-F238E27FC236}">
                    <a16:creationId xmlns:a16="http://schemas.microsoft.com/office/drawing/2014/main" id="{EBA82E53-4668-EE3F-C140-AF4C67D97CAE}"/>
                  </a:ext>
                </a:extLst>
              </p:cNvPr>
              <p:cNvSpPr/>
              <p:nvPr/>
            </p:nvSpPr>
            <p:spPr>
              <a:xfrm>
                <a:off x="3312760" y="3808234"/>
                <a:ext cx="1225549" cy="755650"/>
              </a:xfrm>
              <a:prstGeom prst="rect">
                <a:avLst/>
              </a:prstGeom>
              <a:noFill/>
              <a:ln w="381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ángulo 29">
            <a:extLst>
              <a:ext uri="{FF2B5EF4-FFF2-40B4-BE49-F238E27FC236}">
                <a16:creationId xmlns:a16="http://schemas.microsoft.com/office/drawing/2014/main" id="{FA238F99-F984-AB32-FD42-6ACBA8B1B114}"/>
              </a:ext>
            </a:extLst>
          </p:cNvPr>
          <p:cNvSpPr/>
          <p:nvPr/>
        </p:nvSpPr>
        <p:spPr>
          <a:xfrm>
            <a:off x="555535" y="4826689"/>
            <a:ext cx="236764" cy="1233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0D015406-BAB4-6F99-FB1C-9294145BE00A}"/>
              </a:ext>
            </a:extLst>
          </p:cNvPr>
          <p:cNvSpPr/>
          <p:nvPr/>
        </p:nvSpPr>
        <p:spPr>
          <a:xfrm>
            <a:off x="4350753" y="4826689"/>
            <a:ext cx="236764" cy="123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2" name="CuadroTexto 3071">
            <a:extLst>
              <a:ext uri="{FF2B5EF4-FFF2-40B4-BE49-F238E27FC236}">
                <a16:creationId xmlns:a16="http://schemas.microsoft.com/office/drawing/2014/main" id="{88199E53-5F23-2A69-A2B2-3AD903C94D99}"/>
              </a:ext>
            </a:extLst>
          </p:cNvPr>
          <p:cNvSpPr txBox="1"/>
          <p:nvPr/>
        </p:nvSpPr>
        <p:spPr>
          <a:xfrm>
            <a:off x="820239" y="4774116"/>
            <a:ext cx="353051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" sz="1000" dirty="0"/>
              <a:t>Campos se completan mediante el script de evaluación</a:t>
            </a:r>
            <a:endParaRPr lang="en-US" sz="1000" dirty="0"/>
          </a:p>
        </p:txBody>
      </p:sp>
      <p:sp>
        <p:nvSpPr>
          <p:cNvPr id="3073" name="CuadroTexto 3072">
            <a:extLst>
              <a:ext uri="{FF2B5EF4-FFF2-40B4-BE49-F238E27FC236}">
                <a16:creationId xmlns:a16="http://schemas.microsoft.com/office/drawing/2014/main" id="{261858BB-39E5-F618-B768-48269A748B24}"/>
              </a:ext>
            </a:extLst>
          </p:cNvPr>
          <p:cNvSpPr txBox="1"/>
          <p:nvPr/>
        </p:nvSpPr>
        <p:spPr>
          <a:xfrm>
            <a:off x="4619378" y="4774116"/>
            <a:ext cx="353051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" sz="1000" dirty="0"/>
              <a:t>Campos se completan mediante </a:t>
            </a:r>
            <a:r>
              <a:rPr lang="es-ES" sz="1000" dirty="0" err="1"/>
              <a:t>fill</a:t>
            </a:r>
            <a:r>
              <a:rPr lang="es-ES" sz="1000" dirty="0"/>
              <a:t> script</a:t>
            </a:r>
            <a:endParaRPr lang="en-US" sz="10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AB31E9-4EE1-E6C3-B0F4-3CAA369D849A}"/>
              </a:ext>
            </a:extLst>
          </p:cNvPr>
          <p:cNvSpPr txBox="1"/>
          <p:nvPr/>
        </p:nvSpPr>
        <p:spPr>
          <a:xfrm>
            <a:off x="5475529" y="3441391"/>
            <a:ext cx="100013" cy="12324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rmAutofit fontScale="85000" lnSpcReduction="20000"/>
          </a:bodyPr>
          <a:lstStyle/>
          <a:p>
            <a:r>
              <a:rPr lang="es-ES" sz="1000" dirty="0">
                <a:solidFill>
                  <a:srgbClr val="009BCC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73007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Visualización</a:t>
            </a:r>
          </a:p>
        </p:txBody>
      </p:sp>
      <p:pic>
        <p:nvPicPr>
          <p:cNvPr id="3" name="slide2" descr="Dashboard SCORE (2)">
            <a:extLst>
              <a:ext uri="{FF2B5EF4-FFF2-40B4-BE49-F238E27FC236}">
                <a16:creationId xmlns:a16="http://schemas.microsoft.com/office/drawing/2014/main" id="{CEF14BC8-A48F-CDC3-76E6-5DF3F2608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00"/>
          <a:stretch/>
        </p:blipFill>
        <p:spPr>
          <a:xfrm>
            <a:off x="200195" y="875150"/>
            <a:ext cx="5795800" cy="405245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EB086C7-8B33-0E24-8574-B1833BEFD9A9}"/>
              </a:ext>
            </a:extLst>
          </p:cNvPr>
          <p:cNvSpPr txBox="1"/>
          <p:nvPr/>
        </p:nvSpPr>
        <p:spPr>
          <a:xfrm>
            <a:off x="5995995" y="2202418"/>
            <a:ext cx="29881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i="1">
                <a:solidFill>
                  <a:schemeClr val="accent1"/>
                </a:solidFill>
              </a:rPr>
              <a:t>El modelo funciona y permite favorecer a aquellos con menos recursos. </a:t>
            </a:r>
            <a:endParaRPr lang="es-ES" sz="16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018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Visualización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EB086C7-8B33-0E24-8574-B1833BEFD9A9}"/>
              </a:ext>
            </a:extLst>
          </p:cNvPr>
          <p:cNvSpPr txBox="1"/>
          <p:nvPr/>
        </p:nvSpPr>
        <p:spPr>
          <a:xfrm>
            <a:off x="5619749" y="2279362"/>
            <a:ext cx="305888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i="1" dirty="0">
                <a:solidFill>
                  <a:schemeClr val="accent1"/>
                </a:solidFill>
              </a:rPr>
              <a:t>Distribución de destinos según las prioridades de los usuarios.</a:t>
            </a:r>
          </a:p>
        </p:txBody>
      </p:sp>
      <p:pic>
        <p:nvPicPr>
          <p:cNvPr id="8" name="slide2" descr="Dashboard 6">
            <a:extLst>
              <a:ext uri="{FF2B5EF4-FFF2-40B4-BE49-F238E27FC236}">
                <a16:creationId xmlns:a16="http://schemas.microsoft.com/office/drawing/2014/main" id="{6B67CD0B-0DC8-9276-C014-59114DC85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56" y="866775"/>
            <a:ext cx="5178077" cy="395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3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¿Por qué Grey &amp; Old </a:t>
            </a:r>
            <a:r>
              <a:rPr lang="es-ES" dirty="0" err="1"/>
              <a:t>Systems</a:t>
            </a:r>
            <a:r>
              <a:rPr lang="es-ES" dirty="0"/>
              <a:t>?</a:t>
            </a:r>
          </a:p>
        </p:txBody>
      </p:sp>
      <p:sp>
        <p:nvSpPr>
          <p:cNvPr id="3111" name="CuadroTexto 3110">
            <a:extLst>
              <a:ext uri="{FF2B5EF4-FFF2-40B4-BE49-F238E27FC236}">
                <a16:creationId xmlns:a16="http://schemas.microsoft.com/office/drawing/2014/main" id="{91EA71CA-F33B-60DC-C064-DC99EEF8D243}"/>
              </a:ext>
            </a:extLst>
          </p:cNvPr>
          <p:cNvSpPr txBox="1"/>
          <p:nvPr/>
        </p:nvSpPr>
        <p:spPr>
          <a:xfrm>
            <a:off x="133350" y="1026400"/>
            <a:ext cx="5749290" cy="276625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s-ES" b="1" dirty="0">
                <a:solidFill>
                  <a:schemeClr val="accent4"/>
                </a:solidFill>
              </a:rPr>
              <a:t>Flexibilidad y escalabilidad del modelo de evaluación </a:t>
            </a:r>
            <a:r>
              <a:rPr lang="es-ES" dirty="0"/>
              <a:t>– Se pueden añadir tantas variables como sean necesarias para perfeccionar el perfil del usuario a beneficiar. De la misma forma, todas las ponderaciones se pueden ajustar según las necesidades, así como la creación de marcadores para seguimiento de perfiles específicos.</a:t>
            </a:r>
          </a:p>
          <a:p>
            <a:pPr marL="342900" indent="-342900" algn="just">
              <a:buFont typeface="+mj-lt"/>
              <a:buAutoNum type="arabicPeriod"/>
            </a:pPr>
            <a:endParaRPr lang="es-ES" dirty="0"/>
          </a:p>
          <a:p>
            <a:pPr marL="342900" indent="-342900" algn="just">
              <a:buFont typeface="+mj-lt"/>
              <a:buAutoNum type="arabicPeriod"/>
            </a:pPr>
            <a:r>
              <a:rPr lang="es-ES" b="1" dirty="0">
                <a:solidFill>
                  <a:schemeClr val="accent2"/>
                </a:solidFill>
              </a:rPr>
              <a:t>Coste ajustado </a:t>
            </a:r>
            <a:r>
              <a:rPr lang="es-ES" dirty="0"/>
              <a:t>– La utilización de herramientas </a:t>
            </a:r>
            <a:r>
              <a:rPr lang="es-ES" dirty="0" err="1"/>
              <a:t>opensource</a:t>
            </a:r>
            <a:r>
              <a:rPr lang="es-ES" dirty="0"/>
              <a:t> y scripts de </a:t>
            </a:r>
            <a:r>
              <a:rPr lang="es-ES" dirty="0" err="1"/>
              <a:t>python</a:t>
            </a:r>
            <a:r>
              <a:rPr lang="es-ES" dirty="0"/>
              <a:t> hacen que no se tenga dependencias de proveedores o licencias externas.</a:t>
            </a:r>
          </a:p>
          <a:p>
            <a:pPr marL="342900" indent="-342900" algn="just">
              <a:buFont typeface="+mj-lt"/>
              <a:buAutoNum type="arabicPeriod"/>
            </a:pPr>
            <a:endParaRPr lang="es-ES" dirty="0"/>
          </a:p>
          <a:p>
            <a:pPr marL="342900" indent="-342900" algn="just">
              <a:buFont typeface="+mj-lt"/>
              <a:buAutoNum type="arabicPeriod"/>
            </a:pPr>
            <a:r>
              <a:rPr lang="es-ES" b="1" dirty="0">
                <a:solidFill>
                  <a:schemeClr val="accent4"/>
                </a:solidFill>
              </a:rPr>
              <a:t>Transparencia</a:t>
            </a:r>
            <a:r>
              <a:rPr lang="es-ES" dirty="0"/>
              <a:t> – Todo el proceso </a:t>
            </a:r>
            <a:r>
              <a:rPr lang="es-ES" dirty="0" err="1"/>
              <a:t>end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end</a:t>
            </a:r>
            <a:r>
              <a:rPr lang="es-ES" dirty="0"/>
              <a:t> se encuentra documentado (desde estructura hasta orígenes de datos), lo que permite tener una visión real de todo el proceso.</a:t>
            </a:r>
          </a:p>
          <a:p>
            <a:pPr marL="342900" indent="-342900" algn="just">
              <a:buFont typeface="+mj-lt"/>
              <a:buAutoNum type="arabicPeriod"/>
            </a:pPr>
            <a:endParaRPr lang="es-ES" dirty="0"/>
          </a:p>
        </p:txBody>
      </p:sp>
      <p:pic>
        <p:nvPicPr>
          <p:cNvPr id="3115" name="Imagen 3114">
            <a:extLst>
              <a:ext uri="{FF2B5EF4-FFF2-40B4-BE49-F238E27FC236}">
                <a16:creationId xmlns:a16="http://schemas.microsoft.com/office/drawing/2014/main" id="{8A55DFFD-3444-3989-7922-FA0D5051A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336" y="1114127"/>
            <a:ext cx="2766254" cy="276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53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C26706F-1664-6FBC-9B6D-DA5D78A2F413}"/>
              </a:ext>
            </a:extLst>
          </p:cNvPr>
          <p:cNvSpPr txBox="1"/>
          <p:nvPr/>
        </p:nvSpPr>
        <p:spPr>
          <a:xfrm>
            <a:off x="1134533" y="2187030"/>
            <a:ext cx="68749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Muchas gracias por su atención</a:t>
            </a:r>
            <a:endParaRPr lang="en-US" sz="4400" dirty="0">
              <a:latin typeface="Fira Sans Extra Condensed SemiBold" panose="020B0604020202020204" charset="0"/>
              <a:cs typeface="Fira Sans Extra Condensed SemiBold" panose="020B060402020202020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CB68E3B-E463-2F61-7D87-FC1816C71C00}"/>
              </a:ext>
            </a:extLst>
          </p:cNvPr>
          <p:cNvSpPr/>
          <p:nvPr/>
        </p:nvSpPr>
        <p:spPr>
          <a:xfrm>
            <a:off x="0" y="-15687"/>
            <a:ext cx="9144000" cy="51435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7D23ABC-3475-0817-7825-2A766CED0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6F3C49CC-C619-155A-6A14-7228A1AB06AB}"/>
              </a:ext>
            </a:extLst>
          </p:cNvPr>
          <p:cNvSpPr/>
          <p:nvPr/>
        </p:nvSpPr>
        <p:spPr>
          <a:xfrm>
            <a:off x="1349364" y="1956178"/>
            <a:ext cx="2384436" cy="119977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Grey and Old</a:t>
            </a:r>
          </a:p>
          <a:p>
            <a:pPr algn="ctr"/>
            <a:r>
              <a:rPr lang="es-ES" sz="2000" i="1" dirty="0" err="1">
                <a:latin typeface="Fira Sans Extra Condensed SemiBold" panose="020B0604020202020204" charset="0"/>
                <a:cs typeface="Fira Sans Extra Condensed SemiBold" panose="020B0604020202020204" charset="0"/>
              </a:rPr>
              <a:t>Thanks</a:t>
            </a:r>
            <a:r>
              <a:rPr lang="es-ES" sz="2000" i="1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 </a:t>
            </a:r>
            <a:r>
              <a:rPr lang="es-ES" sz="2000" i="1" dirty="0" err="1">
                <a:latin typeface="Fira Sans Extra Condensed SemiBold" panose="020B0604020202020204" charset="0"/>
                <a:cs typeface="Fira Sans Extra Condensed SemiBold" panose="020B0604020202020204" charset="0"/>
              </a:rPr>
              <a:t>for</a:t>
            </a:r>
            <a:r>
              <a:rPr lang="es-ES" sz="2000" i="1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 </a:t>
            </a:r>
            <a:r>
              <a:rPr lang="es-ES" sz="2000" i="1" dirty="0" err="1">
                <a:latin typeface="Fira Sans Extra Condensed SemiBold" panose="020B0604020202020204" charset="0"/>
                <a:cs typeface="Fira Sans Extra Condensed SemiBold" panose="020B0604020202020204" charset="0"/>
              </a:rPr>
              <a:t>trusting</a:t>
            </a:r>
            <a:r>
              <a:rPr lang="es-ES" sz="2000" i="1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 </a:t>
            </a:r>
            <a:r>
              <a:rPr lang="es-ES" sz="2000" i="1" dirty="0" err="1">
                <a:latin typeface="Fira Sans Extra Condensed SemiBold" panose="020B0604020202020204" charset="0"/>
                <a:cs typeface="Fira Sans Extra Condensed SemiBold" panose="020B0604020202020204" charset="0"/>
              </a:rPr>
              <a:t>us</a:t>
            </a:r>
            <a:endParaRPr lang="en-US" sz="2000" i="1" dirty="0">
              <a:latin typeface="Fira Sans Extra Condensed SemiBold" panose="020B0604020202020204" charset="0"/>
              <a:cs typeface="Fira Sans Extra Condensed SemiBold" panose="020B060402020202020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778D983-05C0-1D39-C31F-8F7DFFE06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282" y="1284282"/>
            <a:ext cx="2574936" cy="2574936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465D2182-AD2D-7386-1093-739D29879810}"/>
              </a:ext>
            </a:extLst>
          </p:cNvPr>
          <p:cNvSpPr/>
          <p:nvPr/>
        </p:nvSpPr>
        <p:spPr>
          <a:xfrm>
            <a:off x="5951532" y="3809063"/>
            <a:ext cx="2384436" cy="4339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i="1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Escanea el QR e </a:t>
            </a:r>
            <a:r>
              <a:rPr lang="es-ES" sz="1050" i="1" dirty="0">
                <a:solidFill>
                  <a:schemeClr val="bg1"/>
                </a:solidFill>
                <a:latin typeface="Fira Sans Extra Condensed SemiBold" panose="020B0604020202020204" charset="0"/>
                <a:cs typeface="Fira Sans Extra Condensed SemiBold" panose="020B060402020202020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inicia tu viaje con nosotros</a:t>
            </a:r>
            <a:endParaRPr lang="en-US" sz="1050" i="1" dirty="0">
              <a:solidFill>
                <a:schemeClr val="bg1"/>
              </a:solidFill>
              <a:latin typeface="Fira Sans Extra Condensed SemiBold" panose="020B0604020202020204" charset="0"/>
              <a:cs typeface="Fira Sans Extra Condensed Semi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391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7;p15">
            <a:extLst>
              <a:ext uri="{FF2B5EF4-FFF2-40B4-BE49-F238E27FC236}">
                <a16:creationId xmlns:a16="http://schemas.microsoft.com/office/drawing/2014/main" id="{550A069B-4086-3FB9-7BBC-A0B6A4A0120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08402" y="2055280"/>
            <a:ext cx="5911980" cy="10329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Anexo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7660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7396594" cy="572700"/>
          </a:xfrm>
        </p:spPr>
        <p:txBody>
          <a:bodyPr/>
          <a:lstStyle/>
          <a:p>
            <a:r>
              <a:rPr lang="es-ES" dirty="0"/>
              <a:t>Anexo – Ponderación Variables IMSERSO (Modelo antiguo)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617A09E-42EE-9DC2-7B81-EE6BFE4D05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216993"/>
              </p:ext>
            </p:extLst>
          </p:nvPr>
        </p:nvGraphicFramePr>
        <p:xfrm>
          <a:off x="221672" y="983100"/>
          <a:ext cx="8582889" cy="1496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127">
                  <a:extLst>
                    <a:ext uri="{9D8B030D-6E8A-4147-A177-3AD203B41FA5}">
                      <a16:colId xmlns:a16="http://schemas.microsoft.com/office/drawing/2014/main" val="1363265100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2304741981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3885149283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541432539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1782681260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1143751474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3158465976"/>
                    </a:ext>
                  </a:extLst>
                </a:gridCol>
              </a:tblGrid>
              <a:tr h="49895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DATO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EDAD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DISCAPACIDAD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RENTA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PARTIPACIÓN PREVIA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FAMILIA NUMEROSA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TOTAL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982967"/>
                  </a:ext>
                </a:extLst>
              </a:tr>
              <a:tr h="49895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Max 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ptos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  <a:p>
                      <a:pPr algn="ct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Best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Scenario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225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44858955"/>
                  </a:ext>
                </a:extLst>
              </a:tr>
              <a:tr h="49895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% Peso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71%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567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9049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9758094"/>
              </p:ext>
            </p:extLst>
          </p:nvPr>
        </p:nvGraphicFramePr>
        <p:xfrm>
          <a:off x="225444" y="903155"/>
          <a:ext cx="8537555" cy="3809009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Formato "11111111A"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93647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 del usuario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faker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6827816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Apellido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Apellido del usuario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faker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862463"/>
                  </a:ext>
                </a:extLst>
              </a:tr>
              <a:tr h="53876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Edad del usuario. Asumimos un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Importante porque para el cálculo de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se tiene en cuenta la media de todos los que estén bajo el mismo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id_solicitud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Asumimos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random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405199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Fecha_de_nacimiento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nacimiento usuario. Necesario para el ordenamiento de solicitudes.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faker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949955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ID_Solicitud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proceso de solicitud de ese usuario para el año en curso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(a definir como convengamos, pero imagino tipo "000000001" o similar).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500832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Usuario_solicitante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 saber si es el que solicita el proceso o es acompañante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6919310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Oficio_especial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el usuario ha tenido 5 años o más con experiencia en uno de los sectores marcados como especiales (Bomberos, Policía, Militar), entonces True.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7016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0848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457159"/>
              </p:ext>
            </p:extLst>
          </p:nvPr>
        </p:nvGraphicFramePr>
        <p:xfrm>
          <a:off x="225444" y="903155"/>
          <a:ext cx="8537555" cy="3907917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Formato "11111111A"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561461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Cross_selling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el usuario cumple ciertos requisitos, (solicitante, alto patrimonio, y excluido proceso por ejemplo), se puede marcar para hacer campañas de marketing.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852087"/>
                  </a:ext>
                </a:extLst>
              </a:tr>
              <a:tr h="53876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Resultado_solicitud_t-1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Nos indica como se resolvió la solicitud del año previo. Tendrá valor de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ID_Resolución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mismo formato que definamos para ID_Resolucion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43927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Viajes_t-1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Numero de viajes realizados por el usuario en t-2.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16185"/>
                  </a:ext>
                </a:extLst>
              </a:tr>
              <a:tr h="53876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Resultado_solicitud_t-2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Nos indica como se resolvió la solicitud de hace dos años. Tendrá valor de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ID_Resolución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Nota para explicación: Nosotros lo metemos a mano, pero en el futuro se podría sacar directamente de la tabla "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Resolucion_solicitudes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".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mismo formato que definamos para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ID_Resolucion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8753096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Viajes_t-2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Numero de viajes realizados por el usuario en t-2.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833948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Suma_viajes_(t-1yt-2)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Cuantos viajes ha realizado en los últimos dos años. Necesario para el baremo y scoring. Viene dado y asumimos que lo contamos por fuera.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176076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Scoring_ind_partiacipacion_previa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 individual según partipación previa. Es a nivel de usuario ya que luego se escoge el valor mínimo en solicitudes conjuntas.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Float. (será int, pero por cubrirnos en salud al hacer otros cálculos).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1705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1168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2847974" cy="572700"/>
          </a:xfrm>
        </p:spPr>
        <p:txBody>
          <a:bodyPr/>
          <a:lstStyle/>
          <a:p>
            <a:r>
              <a:rPr lang="es-ES" dirty="0"/>
              <a:t>¿Quiénes somos?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D65CCB3-7511-C81C-343F-B371799D9887}"/>
              </a:ext>
            </a:extLst>
          </p:cNvPr>
          <p:cNvSpPr txBox="1"/>
          <p:nvPr/>
        </p:nvSpPr>
        <p:spPr>
          <a:xfrm>
            <a:off x="133351" y="983100"/>
            <a:ext cx="88772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Fundada por Andras </a:t>
            </a:r>
            <a:r>
              <a:rPr lang="es-ES" dirty="0" err="1"/>
              <a:t>István</a:t>
            </a:r>
            <a:r>
              <a:rPr lang="es-ES" dirty="0"/>
              <a:t> </a:t>
            </a:r>
            <a:r>
              <a:rPr lang="es-ES" dirty="0" err="1"/>
              <a:t>Arató</a:t>
            </a:r>
            <a:r>
              <a:rPr lang="es-ES" dirty="0"/>
              <a:t> en Hungría en 2010, </a:t>
            </a:r>
            <a:r>
              <a:rPr lang="es-ES" b="1" dirty="0">
                <a:latin typeface="Fira Sans Extra Condensed SemiBold" panose="020B0604020202020204" charset="0"/>
              </a:rPr>
              <a:t>Grey and Old </a:t>
            </a:r>
            <a:r>
              <a:rPr lang="es-ES" b="1" dirty="0" err="1">
                <a:latin typeface="Fira Sans Extra Condensed SemiBold" panose="020B0604020202020204" charset="0"/>
              </a:rPr>
              <a:t>Systems</a:t>
            </a:r>
            <a:r>
              <a:rPr lang="es-ES" b="1" dirty="0">
                <a:latin typeface="Fira Sans Extra Condensed SemiBold" panose="020B0604020202020204" charset="0"/>
              </a:rPr>
              <a:t> </a:t>
            </a:r>
            <a:r>
              <a:rPr lang="es-ES" dirty="0"/>
              <a:t>nace con la ambición de luchar por una sociedad más justa y equitativa para todos y, en especial, para nuestros mayores. 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Nuestro </a:t>
            </a:r>
            <a:r>
              <a:rPr lang="es-ES" b="1" dirty="0">
                <a:solidFill>
                  <a:schemeClr val="accent2"/>
                </a:solidFill>
              </a:rPr>
              <a:t>objetivo</a:t>
            </a:r>
            <a:r>
              <a:rPr lang="es-ES" dirty="0"/>
              <a:t> es asegurarnos de que esa </a:t>
            </a:r>
            <a:r>
              <a:rPr lang="es-ES" b="1" dirty="0">
                <a:solidFill>
                  <a:schemeClr val="accent4"/>
                </a:solidFill>
              </a:rPr>
              <a:t>conciencia y justicia social </a:t>
            </a:r>
            <a:r>
              <a:rPr lang="es-ES" dirty="0"/>
              <a:t>está correctamente </a:t>
            </a:r>
            <a:r>
              <a:rPr lang="es-ES" b="1" dirty="0"/>
              <a:t>implementada</a:t>
            </a:r>
            <a:r>
              <a:rPr lang="es-ES" dirty="0"/>
              <a:t> en las </a:t>
            </a:r>
            <a:r>
              <a:rPr lang="es-ES" b="1" dirty="0">
                <a:solidFill>
                  <a:schemeClr val="accent4"/>
                </a:solidFill>
              </a:rPr>
              <a:t>nuevas tecnologías</a:t>
            </a:r>
            <a:r>
              <a:rPr lang="es-ES" dirty="0"/>
              <a:t>.</a:t>
            </a:r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71DC4A63-4FAA-3647-1447-355A0230A166}"/>
              </a:ext>
            </a:extLst>
          </p:cNvPr>
          <p:cNvGrpSpPr/>
          <p:nvPr/>
        </p:nvGrpSpPr>
        <p:grpSpPr>
          <a:xfrm>
            <a:off x="245918" y="2888669"/>
            <a:ext cx="8652164" cy="1271731"/>
            <a:chOff x="245918" y="2888669"/>
            <a:chExt cx="8652164" cy="1271731"/>
          </a:xfrm>
        </p:grpSpPr>
        <p:graphicFrame>
          <p:nvGraphicFramePr>
            <p:cNvPr id="41" name="Diagrama 40">
              <a:extLst>
                <a:ext uri="{FF2B5EF4-FFF2-40B4-BE49-F238E27FC236}">
                  <a16:creationId xmlns:a16="http://schemas.microsoft.com/office/drawing/2014/main" id="{1EC59D36-BB41-2E47-B8DA-7204AE55F7F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41107217"/>
                </p:ext>
              </p:extLst>
            </p:nvPr>
          </p:nvGraphicFramePr>
          <p:xfrm>
            <a:off x="245918" y="2888669"/>
            <a:ext cx="8652164" cy="127173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42" name="Google Shape;57;p15">
              <a:extLst>
                <a:ext uri="{FF2B5EF4-FFF2-40B4-BE49-F238E27FC236}">
                  <a16:creationId xmlns:a16="http://schemas.microsoft.com/office/drawing/2014/main" id="{9CF2B2E1-DC75-1A93-4DE8-84CEDF3BAB55}"/>
                </a:ext>
              </a:extLst>
            </p:cNvPr>
            <p:cNvSpPr txBox="1">
              <a:spLocks/>
            </p:cNvSpPr>
            <p:nvPr/>
          </p:nvSpPr>
          <p:spPr>
            <a:xfrm>
              <a:off x="7370617" y="2992582"/>
              <a:ext cx="1087583" cy="11167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Fira Sans Extra Condensed"/>
                <a:buNone/>
                <a:defRPr sz="2400" b="1" i="0" u="none" strike="noStrike" cap="non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GB" sz="1600" dirty="0"/>
                <a:t>Grey &amp; Old Systems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0631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249213"/>
              </p:ext>
            </p:extLst>
          </p:nvPr>
        </p:nvGraphicFramePr>
        <p:xfrm>
          <a:off x="225444" y="903155"/>
          <a:ext cx="8537555" cy="1070935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RENTA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Formato "11111111A"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395249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RENTA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Ingresos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Ingresos mensuales del usuario.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Desde 0 hasta Infinito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699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4795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725388"/>
              </p:ext>
            </p:extLst>
          </p:nvPr>
        </p:nvGraphicFramePr>
        <p:xfrm>
          <a:off x="225444" y="903155"/>
          <a:ext cx="8537555" cy="4168269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52514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ID_Solicitud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proceso de solicitud de ese usuario para el año en curso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(a definir como convengamos, pero imagino tipo "000000001" o similar)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145949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Anyo_solicitud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Año de la solicitud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 (2020/2021/2022 etc.)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mano = 2024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191332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Usuarios_sol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Conteo de cuantos usuarios hay bajo esta solicitud. Solicitud individual o conjunta.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campo calculado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924211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Renta_sol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Suma de las rentas de todos los usuarios dentro de una misma solicitud dividido entre 1,33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Usuarios_sol &gt;1 (SUMA Rentas de usuarios en misma solicitud)/1,33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Usuarios_sol = 1, THEN Renta_sol = Renta (TABLA RENTA)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campo calculado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006358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Patrimonio_sol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Suma de los patrimonios de todos los usuarios dentro de una misma solicitud dividido entre 1,33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Usuarios_sol &gt;1 (SUMA Valoracion patrimonio de usuarios en misma solicitud)/1,33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Usuarios_sol = 1, THEN Patrimonio_sol = Valoracion patrimonio (TABLA 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campo calculado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822390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1PRI_Hotel_solicitado (ID_Hotel)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Primera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opcion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a nivel de hotel. Coincidirá con la variable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Primera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opcion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a nivel de hotel. Coincidirá con la variable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441008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1PRI_Fecha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en la que le gustaría viajar al usuario a ese hotel marcado como prioridad 1.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fecha. No puede haber fechas ya vencidas.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5499060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2PRI_Hotel_solicitado (ID_Hotel)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Segunda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opcion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a nivel de hotel. Coincidirá con la variable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Primera opcion de la solicitud a nivel de hotel. Coincidirá con la variable ID_Hotel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016168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2PRI_Fecha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en la que le gustaría viajar al usuario a ese hotel marcado como prioridad 2.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fecha. No puede haber fechas ya vencidas.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1097623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3PRI_Hotel_solicitado (ID_Hotel)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Tercera opcion de la solicitud a nivel de hotel. Coincidirá con la variable ID_Hotel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Primera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opcion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a nivel de hotel. Coincidirá con la variable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80875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3PRI_Fecha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en la que le gustaría viajar al usuario a ese hotel marcado como prioridad 3.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fecha. No puede haber fechas ya vencidas.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0243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10794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474037"/>
              </p:ext>
            </p:extLst>
          </p:nvPr>
        </p:nvGraphicFramePr>
        <p:xfrm>
          <a:off x="225444" y="903156"/>
          <a:ext cx="8537555" cy="3945064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2765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ID_Solicitud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proceso de solicitud de ese usuario para el año en curso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Identificador (a definir como convengamos, pero imagino tipo "000000001" o similar)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91187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id_plaza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ID_Habitación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numérico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8835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idex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Índice automático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numérico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133619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Float. (Desde 0 hasta 325)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7106987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Edad_score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la parte de Edad.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080239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Discapacidad_score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la parte de Discapacidad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864140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coche_score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final del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para saber si tiene coche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69604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arrendador_score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final del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para saber si es arrendador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992458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oficio_espacial_score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oficio especial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6436656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familia_score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final del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para la parte de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familia_numerosa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654720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renta_score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la parte de ingresos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94503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Agregado_part_previa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la parte de participación previa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autocompleado, geneación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296072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el 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Normalmente será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pero para curarnos en salud al hacer la suma.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9410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964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0614834"/>
              </p:ext>
            </p:extLst>
          </p:nvPr>
        </p:nvGraphicFramePr>
        <p:xfrm>
          <a:off x="225444" y="903155"/>
          <a:ext cx="8537555" cy="1950657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DISPONIBILIDAD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para cada tipo de viaje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 Hotel. String.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315355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DISPONIBILIDAD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Fecha_disponibilidad_hab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en la que el hotel tiene disponibilidad.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fecha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5770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DISPONIBILIDAD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Num_hab_disp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Número de plazas asociadas al hotel referido.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mano = 1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125460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DISPONIBILIDAD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id_plaza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ID_Habitación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numérico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661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572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451300"/>
              </p:ext>
            </p:extLst>
          </p:nvPr>
        </p:nvGraphicFramePr>
        <p:xfrm>
          <a:off x="225444" y="984435"/>
          <a:ext cx="8537555" cy="1070935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DISCAPACIDAD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String. Formato "11111111A"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8632153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DISCAPACIDAD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Grado_dis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Indica el grado de discapacidad de la persona.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 de 0 a 4. Si valor 3 o 4, debería cerrarse el proceso por ser persona con dificultad para valerse por si misma.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266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40438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10179"/>
              </p:ext>
            </p:extLst>
          </p:nvPr>
        </p:nvGraphicFramePr>
        <p:xfrm>
          <a:off x="225444" y="903155"/>
          <a:ext cx="8537555" cy="1070935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FAMILIA_NUMEROSA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"11111111A"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528937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FAMILIA_NUMEROSA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Tipo_fam_num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 tipo familia numerosa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0 - No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1 - Numerosa general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2 - Numerosa especial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912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5617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201689"/>
              </p:ext>
            </p:extLst>
          </p:nvPr>
        </p:nvGraphicFramePr>
        <p:xfrm>
          <a:off x="225444" y="903155"/>
          <a:ext cx="8537555" cy="1950657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String. Formato "11111111A"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7140180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Valoracion_patrimonio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Valoración economica del Patrimonio total del usuario. Si suma de patrimonio de usuarios en misma solicitud superior a 500k€, excluir del proceso.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Float. Puede ir desde 0 hasta infinito.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333493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Coche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el usuario tiene un coche propio registrado a su nombre.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Bool. 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479322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Arrendador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el usuario tiene una residencia distinta a la habitual a su nombre y actualmente alquilada.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945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8817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838759"/>
              </p:ext>
            </p:extLst>
          </p:nvPr>
        </p:nvGraphicFramePr>
        <p:xfrm>
          <a:off x="225444" y="903155"/>
          <a:ext cx="8537555" cy="1510796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HOTELES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 del 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pero añadiendo sufijos a mano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554432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HOTELES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 del 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random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992233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HOTELES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Ciudad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Localización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17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2799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" y="410400"/>
            <a:ext cx="4648199" cy="572700"/>
          </a:xfrm>
        </p:spPr>
        <p:txBody>
          <a:bodyPr/>
          <a:lstStyle/>
          <a:p>
            <a:r>
              <a:rPr lang="es-ES" dirty="0"/>
              <a:t>¿Cómo estamos estructurados?</a:t>
            </a:r>
          </a:p>
        </p:txBody>
      </p:sp>
      <p:grpSp>
        <p:nvGrpSpPr>
          <p:cNvPr id="54" name="Grupo 53">
            <a:extLst>
              <a:ext uri="{FF2B5EF4-FFF2-40B4-BE49-F238E27FC236}">
                <a16:creationId xmlns:a16="http://schemas.microsoft.com/office/drawing/2014/main" id="{28ECA4A7-379B-BC56-9A8E-656A6538B03C}"/>
              </a:ext>
            </a:extLst>
          </p:cNvPr>
          <p:cNvGrpSpPr>
            <a:grpSpLocks noChangeAspect="1"/>
          </p:cNvGrpSpPr>
          <p:nvPr/>
        </p:nvGrpSpPr>
        <p:grpSpPr>
          <a:xfrm>
            <a:off x="358140" y="1153081"/>
            <a:ext cx="8534763" cy="3649831"/>
            <a:chOff x="133350" y="981063"/>
            <a:chExt cx="8919573" cy="3814392"/>
          </a:xfrm>
        </p:grpSpPr>
        <p:pic>
          <p:nvPicPr>
            <p:cNvPr id="2058" name="Picture 10" descr="András Arató: &quot;Al principio quería destruir mis fotos&quot;">
              <a:extLst>
                <a:ext uri="{FF2B5EF4-FFF2-40B4-BE49-F238E27FC236}">
                  <a16:creationId xmlns:a16="http://schemas.microsoft.com/office/drawing/2014/main" id="{5653A818-A728-413A-3599-53AF40A82A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79" b="7407"/>
            <a:stretch/>
          </p:blipFill>
          <p:spPr bwMode="auto">
            <a:xfrm>
              <a:off x="3249610" y="981063"/>
              <a:ext cx="2073275" cy="1170237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DD4AB03F-EFAE-7151-EC91-DCDCD9CB1B0B}"/>
                </a:ext>
              </a:extLst>
            </p:cNvPr>
            <p:cNvGrpSpPr/>
            <p:nvPr/>
          </p:nvGrpSpPr>
          <p:grpSpPr>
            <a:xfrm>
              <a:off x="133350" y="3343813"/>
              <a:ext cx="1609725" cy="1440194"/>
              <a:chOff x="457200" y="3061873"/>
              <a:chExt cx="1609725" cy="1440194"/>
            </a:xfrm>
          </p:grpSpPr>
          <p:pic>
            <p:nvPicPr>
              <p:cNvPr id="3" name="Picture 6" descr="View StasKorotchenko's full-sized avatar">
                <a:extLst>
                  <a:ext uri="{FF2B5EF4-FFF2-40B4-BE49-F238E27FC236}">
                    <a16:creationId xmlns:a16="http://schemas.microsoft.com/office/drawing/2014/main" id="{A9F062B7-586A-E8A8-5460-4793814E2A9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83237" y="3061873"/>
                <a:ext cx="757651" cy="757651"/>
              </a:xfrm>
              <a:prstGeom prst="ellipse">
                <a:avLst/>
              </a:prstGeom>
              <a:ln w="28575">
                <a:solidFill>
                  <a:schemeClr val="accent1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6C2A4885-D815-88D7-33A5-CEEB46EFBA1B}"/>
                  </a:ext>
                </a:extLst>
              </p:cNvPr>
              <p:cNvSpPr txBox="1"/>
              <p:nvPr/>
            </p:nvSpPr>
            <p:spPr>
              <a:xfrm>
                <a:off x="457200" y="3924300"/>
                <a:ext cx="1609725" cy="261610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>
                    <a:solidFill>
                      <a:schemeClr val="bg1"/>
                    </a:solidFill>
                  </a:rPr>
                  <a:t>STANISLAV</a:t>
                </a:r>
              </a:p>
            </p:txBody>
          </p:sp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45010168-8B8B-F5A4-71A3-12368828E58A}"/>
                  </a:ext>
                </a:extLst>
              </p:cNvPr>
              <p:cNvSpPr txBox="1"/>
              <p:nvPr/>
            </p:nvSpPr>
            <p:spPr>
              <a:xfrm>
                <a:off x="457200" y="4248151"/>
                <a:ext cx="1609725" cy="253916"/>
              </a:xfrm>
              <a:prstGeom prst="rect">
                <a:avLst/>
              </a:prstGeom>
              <a:solidFill>
                <a:schemeClr val="accent5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/>
                  <a:t>Lead </a:t>
                </a:r>
                <a:r>
                  <a:rPr lang="es-ES" sz="1050" b="1" dirty="0" err="1"/>
                  <a:t>Developer</a:t>
                </a:r>
                <a:endParaRPr lang="es-ES" sz="1050" b="1" dirty="0"/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FC797F2B-DA52-379F-8EF4-7F4B979774FE}"/>
                </a:ext>
              </a:extLst>
            </p:cNvPr>
            <p:cNvGrpSpPr/>
            <p:nvPr/>
          </p:nvGrpSpPr>
          <p:grpSpPr>
            <a:xfrm>
              <a:off x="1960812" y="3343813"/>
              <a:ext cx="1609725" cy="1447888"/>
              <a:chOff x="2238375" y="3061873"/>
              <a:chExt cx="1609725" cy="1447888"/>
            </a:xfrm>
          </p:grpSpPr>
          <p:pic>
            <p:nvPicPr>
              <p:cNvPr id="2050" name="Picture 2" descr="View cmarty02's full-sized avatar">
                <a:extLst>
                  <a:ext uri="{FF2B5EF4-FFF2-40B4-BE49-F238E27FC236}">
                    <a16:creationId xmlns:a16="http://schemas.microsoft.com/office/drawing/2014/main" id="{99A22897-6E08-17DF-7C13-5F58D4DAC5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64412" y="3061873"/>
                <a:ext cx="757650" cy="757650"/>
              </a:xfrm>
              <a:prstGeom prst="ellipse">
                <a:avLst/>
              </a:prstGeom>
              <a:ln w="28575">
                <a:solidFill>
                  <a:schemeClr val="accent1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C022C44B-E6D7-00F6-CF7B-6BC77B6983D7}"/>
                  </a:ext>
                </a:extLst>
              </p:cNvPr>
              <p:cNvSpPr txBox="1"/>
              <p:nvPr/>
            </p:nvSpPr>
            <p:spPr>
              <a:xfrm>
                <a:off x="2238375" y="3924300"/>
                <a:ext cx="1609725" cy="261610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>
                    <a:solidFill>
                      <a:schemeClr val="bg1"/>
                    </a:solidFill>
                  </a:rPr>
                  <a:t>CRISTIAN</a:t>
                </a:r>
              </a:p>
            </p:txBody>
          </p:sp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D3E498B3-63D2-EE58-A7DE-EC07CEEB79E8}"/>
                  </a:ext>
                </a:extLst>
              </p:cNvPr>
              <p:cNvSpPr txBox="1"/>
              <p:nvPr/>
            </p:nvSpPr>
            <p:spPr>
              <a:xfrm>
                <a:off x="2238375" y="4248151"/>
                <a:ext cx="1609725" cy="261610"/>
              </a:xfrm>
              <a:prstGeom prst="rect">
                <a:avLst/>
              </a:prstGeom>
              <a:solidFill>
                <a:schemeClr val="accent5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/>
                  <a:t>Lead </a:t>
                </a:r>
                <a:r>
                  <a:rPr lang="es-ES" sz="1050" b="1" dirty="0" err="1"/>
                  <a:t>Developer</a:t>
                </a:r>
                <a:endParaRPr lang="es-ES" sz="1050" b="1" dirty="0"/>
              </a:p>
            </p:txBody>
          </p:sp>
        </p:grp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5FEF3C26-A386-42BD-34ED-8736B30E1FA2}"/>
                </a:ext>
              </a:extLst>
            </p:cNvPr>
            <p:cNvGrpSpPr/>
            <p:nvPr/>
          </p:nvGrpSpPr>
          <p:grpSpPr>
            <a:xfrm>
              <a:off x="3788274" y="3343815"/>
              <a:ext cx="1609725" cy="1447886"/>
              <a:chOff x="3976686" y="3061875"/>
              <a:chExt cx="1609725" cy="1447886"/>
            </a:xfrm>
          </p:grpSpPr>
          <p:pic>
            <p:nvPicPr>
              <p:cNvPr id="2052" name="Picture 4" descr="View AdrianaC304's full-sized avatar">
                <a:extLst>
                  <a:ext uri="{FF2B5EF4-FFF2-40B4-BE49-F238E27FC236}">
                    <a16:creationId xmlns:a16="http://schemas.microsoft.com/office/drawing/2014/main" id="{53257D4C-D1A0-E308-15E9-30E34E3C4B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02723" y="3061875"/>
                <a:ext cx="757650" cy="757650"/>
              </a:xfrm>
              <a:prstGeom prst="ellipse">
                <a:avLst/>
              </a:prstGeom>
              <a:ln w="28575">
                <a:solidFill>
                  <a:schemeClr val="accent1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E0A14A44-B341-0787-4EFA-21463D097D6E}"/>
                  </a:ext>
                </a:extLst>
              </p:cNvPr>
              <p:cNvSpPr txBox="1"/>
              <p:nvPr/>
            </p:nvSpPr>
            <p:spPr>
              <a:xfrm>
                <a:off x="3976686" y="3924300"/>
                <a:ext cx="1609725" cy="261610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>
                    <a:solidFill>
                      <a:schemeClr val="bg1"/>
                    </a:solidFill>
                  </a:rPr>
                  <a:t>ADRIANA</a:t>
                </a:r>
              </a:p>
            </p:txBody>
          </p:sp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5FB2F2F9-B7CF-D1C7-EE50-7CB32F99781B}"/>
                  </a:ext>
                </a:extLst>
              </p:cNvPr>
              <p:cNvSpPr txBox="1"/>
              <p:nvPr/>
            </p:nvSpPr>
            <p:spPr>
              <a:xfrm>
                <a:off x="3976686" y="4248151"/>
                <a:ext cx="1609725" cy="261610"/>
              </a:xfrm>
              <a:prstGeom prst="rect">
                <a:avLst/>
              </a:prstGeom>
              <a:solidFill>
                <a:schemeClr val="accent5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/>
                  <a:t>Data </a:t>
                </a:r>
                <a:r>
                  <a:rPr lang="es-ES" sz="1050" b="1" dirty="0" err="1"/>
                  <a:t>Architect</a:t>
                </a:r>
                <a:endParaRPr lang="es-ES" sz="1050" b="1" dirty="0"/>
              </a:p>
            </p:txBody>
          </p:sp>
        </p:grp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7CBDF964-6726-B98B-07B4-B80F84CC9D98}"/>
                </a:ext>
              </a:extLst>
            </p:cNvPr>
            <p:cNvSpPr txBox="1"/>
            <p:nvPr/>
          </p:nvSpPr>
          <p:spPr>
            <a:xfrm>
              <a:off x="3249610" y="2198926"/>
              <a:ext cx="2073275" cy="265364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50" b="1" dirty="0">
                  <a:solidFill>
                    <a:schemeClr val="bg1"/>
                  </a:solidFill>
                </a:rPr>
                <a:t>ANDRAS ARATÓ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4B849679-CC86-E60C-4170-6702C26F8303}"/>
                </a:ext>
              </a:extLst>
            </p:cNvPr>
            <p:cNvSpPr txBox="1"/>
            <p:nvPr/>
          </p:nvSpPr>
          <p:spPr>
            <a:xfrm>
              <a:off x="3249610" y="2522777"/>
              <a:ext cx="2073275" cy="261610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50" b="1" dirty="0"/>
                <a:t>CEO &amp; </a:t>
              </a:r>
              <a:r>
                <a:rPr lang="es-ES" sz="1050" b="1" dirty="0" err="1"/>
                <a:t>Founder</a:t>
              </a:r>
              <a:endParaRPr lang="es-ES" sz="1050" b="1" dirty="0"/>
            </a:p>
          </p:txBody>
        </p: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321110C5-D2B1-3EEC-7A7E-E5F6D9AD5420}"/>
                </a:ext>
              </a:extLst>
            </p:cNvPr>
            <p:cNvGrpSpPr/>
            <p:nvPr/>
          </p:nvGrpSpPr>
          <p:grpSpPr>
            <a:xfrm>
              <a:off x="5615736" y="3311758"/>
              <a:ext cx="1609725" cy="1483697"/>
              <a:chOff x="5743574" y="3029818"/>
              <a:chExt cx="1609725" cy="1483697"/>
            </a:xfrm>
          </p:grpSpPr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id="{A074923E-D56B-48BA-11F4-AFDF41DC7307}"/>
                  </a:ext>
                </a:extLst>
              </p:cNvPr>
              <p:cNvSpPr/>
              <p:nvPr/>
            </p:nvSpPr>
            <p:spPr>
              <a:xfrm>
                <a:off x="6125574" y="3029818"/>
                <a:ext cx="845722" cy="842094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737D2CD2-BCE1-9B6E-F363-CE123C6E6381}"/>
                  </a:ext>
                </a:extLst>
              </p:cNvPr>
              <p:cNvSpPr txBox="1"/>
              <p:nvPr/>
            </p:nvSpPr>
            <p:spPr>
              <a:xfrm>
                <a:off x="5743574" y="3924300"/>
                <a:ext cx="1609725" cy="261610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>
                    <a:solidFill>
                      <a:schemeClr val="bg1"/>
                    </a:solidFill>
                  </a:rPr>
                  <a:t>ALBERTO</a:t>
                </a:r>
              </a:p>
            </p:txBody>
          </p: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0304173C-82D1-9338-DFCF-9FC7313A1AB5}"/>
                  </a:ext>
                </a:extLst>
              </p:cNvPr>
              <p:cNvSpPr txBox="1"/>
              <p:nvPr/>
            </p:nvSpPr>
            <p:spPr>
              <a:xfrm>
                <a:off x="5743574" y="4248151"/>
                <a:ext cx="1609725" cy="241240"/>
              </a:xfrm>
              <a:prstGeom prst="rect">
                <a:avLst/>
              </a:prstGeom>
              <a:solidFill>
                <a:schemeClr val="accent5"/>
              </a:solidFill>
            </p:spPr>
            <p:txBody>
              <a:bodyPr wrap="square" rtlCol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algn="ctr">
                  <a:defRPr sz="1050" b="1"/>
                </a:lvl1pPr>
              </a:lstStyle>
              <a:p>
                <a:r>
                  <a:rPr lang="es-ES" dirty="0"/>
                  <a:t>Data </a:t>
                </a:r>
                <a:r>
                  <a:rPr lang="es-ES" dirty="0" err="1"/>
                  <a:t>Scientist</a:t>
                </a:r>
                <a:endParaRPr lang="es-ES" dirty="0"/>
              </a:p>
            </p:txBody>
          </p:sp>
          <p:pic>
            <p:nvPicPr>
              <p:cNvPr id="26" name="Imagen 25">
                <a:extLst>
                  <a:ext uri="{FF2B5EF4-FFF2-40B4-BE49-F238E27FC236}">
                    <a16:creationId xmlns:a16="http://schemas.microsoft.com/office/drawing/2014/main" id="{AEE69EC3-94CA-E604-DC25-4870335919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63784" y="3101230"/>
                <a:ext cx="369303" cy="678934"/>
              </a:xfrm>
              <a:prstGeom prst="rect">
                <a:avLst/>
              </a:prstGeom>
            </p:spPr>
          </p:pic>
        </p:grpSp>
        <p:cxnSp>
          <p:nvCxnSpPr>
            <p:cNvPr id="32" name="Conector: angular 31">
              <a:extLst>
                <a:ext uri="{FF2B5EF4-FFF2-40B4-BE49-F238E27FC236}">
                  <a16:creationId xmlns:a16="http://schemas.microsoft.com/office/drawing/2014/main" id="{9246262F-9249-3D5B-39DA-B28C51362966}"/>
                </a:ext>
              </a:extLst>
            </p:cNvPr>
            <p:cNvCxnSpPr>
              <a:cxnSpLocks/>
              <a:stCxn id="3" idx="0"/>
              <a:endCxn id="21" idx="2"/>
            </p:cNvCxnSpPr>
            <p:nvPr/>
          </p:nvCxnSpPr>
          <p:spPr>
            <a:xfrm rot="5400000" flipH="1" flipV="1">
              <a:off x="2332517" y="1390083"/>
              <a:ext cx="559426" cy="3348035"/>
            </a:xfrm>
            <a:prstGeom prst="bentConnector3">
              <a:avLst>
                <a:gd name="adj1" fmla="val 50001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: angular 35">
              <a:extLst>
                <a:ext uri="{FF2B5EF4-FFF2-40B4-BE49-F238E27FC236}">
                  <a16:creationId xmlns:a16="http://schemas.microsoft.com/office/drawing/2014/main" id="{F90C09D7-51B3-A828-2EC5-E599D7CF32B3}"/>
                </a:ext>
              </a:extLst>
            </p:cNvPr>
            <p:cNvCxnSpPr>
              <a:cxnSpLocks/>
              <a:stCxn id="2050" idx="0"/>
              <a:endCxn id="21" idx="2"/>
            </p:cNvCxnSpPr>
            <p:nvPr/>
          </p:nvCxnSpPr>
          <p:spPr>
            <a:xfrm rot="5400000" flipH="1" flipV="1">
              <a:off x="3246248" y="2303813"/>
              <a:ext cx="559426" cy="1520574"/>
            </a:xfrm>
            <a:prstGeom prst="bentConnector3">
              <a:avLst>
                <a:gd name="adj1" fmla="val 49407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: angular 38">
              <a:extLst>
                <a:ext uri="{FF2B5EF4-FFF2-40B4-BE49-F238E27FC236}">
                  <a16:creationId xmlns:a16="http://schemas.microsoft.com/office/drawing/2014/main" id="{0AA31946-CA8A-C30C-2110-7A83AFA1ECCD}"/>
                </a:ext>
              </a:extLst>
            </p:cNvPr>
            <p:cNvCxnSpPr>
              <a:cxnSpLocks/>
              <a:stCxn id="2052" idx="0"/>
              <a:endCxn id="21" idx="2"/>
            </p:cNvCxnSpPr>
            <p:nvPr/>
          </p:nvCxnSpPr>
          <p:spPr>
            <a:xfrm rot="16200000" flipV="1">
              <a:off x="4159978" y="2910657"/>
              <a:ext cx="559428" cy="306888"/>
            </a:xfrm>
            <a:prstGeom prst="bentConnector3">
              <a:avLst>
                <a:gd name="adj1" fmla="val 49555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: angular 41">
              <a:extLst>
                <a:ext uri="{FF2B5EF4-FFF2-40B4-BE49-F238E27FC236}">
                  <a16:creationId xmlns:a16="http://schemas.microsoft.com/office/drawing/2014/main" id="{58226165-8334-8C10-CE96-51C2E1FC7B97}"/>
                </a:ext>
              </a:extLst>
            </p:cNvPr>
            <p:cNvCxnSpPr>
              <a:cxnSpLocks/>
              <a:stCxn id="26" idx="0"/>
              <a:endCxn id="21" idx="2"/>
            </p:cNvCxnSpPr>
            <p:nvPr/>
          </p:nvCxnSpPr>
          <p:spPr>
            <a:xfrm rot="16200000" flipV="1">
              <a:off x="5054032" y="2016604"/>
              <a:ext cx="598783" cy="2134350"/>
            </a:xfrm>
            <a:prstGeom prst="bentConnector3">
              <a:avLst>
                <a:gd name="adj1" fmla="val 52868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Grupo 48">
              <a:extLst>
                <a:ext uri="{FF2B5EF4-FFF2-40B4-BE49-F238E27FC236}">
                  <a16:creationId xmlns:a16="http://schemas.microsoft.com/office/drawing/2014/main" id="{8D7362C3-0D7E-D641-C10E-93A32E79CA45}"/>
                </a:ext>
              </a:extLst>
            </p:cNvPr>
            <p:cNvGrpSpPr/>
            <p:nvPr/>
          </p:nvGrpSpPr>
          <p:grpSpPr>
            <a:xfrm>
              <a:off x="7443198" y="3336781"/>
              <a:ext cx="1609725" cy="1454920"/>
              <a:chOff x="7443198" y="3336781"/>
              <a:chExt cx="1609725" cy="1454920"/>
            </a:xfrm>
          </p:grpSpPr>
          <p:grpSp>
            <p:nvGrpSpPr>
              <p:cNvPr id="19" name="Grupo 18">
                <a:extLst>
                  <a:ext uri="{FF2B5EF4-FFF2-40B4-BE49-F238E27FC236}">
                    <a16:creationId xmlns:a16="http://schemas.microsoft.com/office/drawing/2014/main" id="{F6E30FF0-578E-1506-4676-2DF21CB59EDF}"/>
                  </a:ext>
                </a:extLst>
              </p:cNvPr>
              <p:cNvGrpSpPr/>
              <p:nvPr/>
            </p:nvGrpSpPr>
            <p:grpSpPr>
              <a:xfrm>
                <a:off x="7443198" y="4206240"/>
                <a:ext cx="1609725" cy="585461"/>
                <a:chOff x="7439024" y="3924300"/>
                <a:chExt cx="1609725" cy="585461"/>
              </a:xfrm>
            </p:grpSpPr>
            <p:sp>
              <p:nvSpPr>
                <p:cNvPr id="17" name="CuadroTexto 16">
                  <a:extLst>
                    <a:ext uri="{FF2B5EF4-FFF2-40B4-BE49-F238E27FC236}">
                      <a16:creationId xmlns:a16="http://schemas.microsoft.com/office/drawing/2014/main" id="{05C46C4B-1C52-0953-092B-BE5D444BD4B9}"/>
                    </a:ext>
                  </a:extLst>
                </p:cNvPr>
                <p:cNvSpPr txBox="1"/>
                <p:nvPr/>
              </p:nvSpPr>
              <p:spPr>
                <a:xfrm>
                  <a:off x="7439024" y="3924300"/>
                  <a:ext cx="1609725" cy="261610"/>
                </a:xfrm>
                <a:prstGeom prst="rect">
                  <a:avLst/>
                </a:prstGeom>
                <a:solidFill>
                  <a:schemeClr val="accent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050" b="1" dirty="0">
                      <a:solidFill>
                        <a:schemeClr val="bg1"/>
                      </a:solidFill>
                    </a:rPr>
                    <a:t>JUAN</a:t>
                  </a:r>
                </a:p>
              </p:txBody>
            </p:sp>
            <p:sp>
              <p:nvSpPr>
                <p:cNvPr id="18" name="CuadroTexto 17">
                  <a:extLst>
                    <a:ext uri="{FF2B5EF4-FFF2-40B4-BE49-F238E27FC236}">
                      <a16:creationId xmlns:a16="http://schemas.microsoft.com/office/drawing/2014/main" id="{FE8D020C-3DE9-E366-CAB2-70A9E59AE9F0}"/>
                    </a:ext>
                  </a:extLst>
                </p:cNvPr>
                <p:cNvSpPr txBox="1"/>
                <p:nvPr/>
              </p:nvSpPr>
              <p:spPr>
                <a:xfrm>
                  <a:off x="7439024" y="4248151"/>
                  <a:ext cx="1609725" cy="261610"/>
                </a:xfrm>
                <a:prstGeom prst="rect">
                  <a:avLst/>
                </a:prstGeom>
                <a:solidFill>
                  <a:schemeClr val="accent5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050" b="1" dirty="0"/>
                    <a:t>Project Management</a:t>
                  </a:r>
                </a:p>
              </p:txBody>
            </p:sp>
          </p:grpSp>
          <p:pic>
            <p:nvPicPr>
              <p:cNvPr id="45" name="Imagen 44">
                <a:extLst>
                  <a:ext uri="{FF2B5EF4-FFF2-40B4-BE49-F238E27FC236}">
                    <a16:creationId xmlns:a16="http://schemas.microsoft.com/office/drawing/2014/main" id="{31021434-A72F-7E2F-8157-C076576B1C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9337" b="98193" l="9551" r="89888">
                            <a14:foregroundMark x1="17374" y1="92894" x2="19944" y2="98193"/>
                            <a14:foregroundMark x1="39888" y1="9337" x2="55056" y2="9940"/>
                            <a14:backgroundMark x1="12921" y1="67169" x2="11517" y2="67169"/>
                            <a14:backgroundMark x1="12360" y1="68675" x2="12079" y2="68976"/>
                            <a14:backgroundMark x1="13202" y1="75000" x2="14045" y2="93072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9235" y="3336781"/>
                <a:ext cx="757651" cy="757650"/>
              </a:xfrm>
              <a:prstGeom prst="ellipse">
                <a:avLst/>
              </a:prstGeom>
              <a:ln w="28575">
                <a:solidFill>
                  <a:schemeClr val="accent1"/>
                </a:solidFill>
              </a:ln>
              <a:effectLst/>
            </p:spPr>
          </p:pic>
        </p:grpSp>
        <p:cxnSp>
          <p:nvCxnSpPr>
            <p:cNvPr id="46" name="Conector: angular 45">
              <a:extLst>
                <a:ext uri="{FF2B5EF4-FFF2-40B4-BE49-F238E27FC236}">
                  <a16:creationId xmlns:a16="http://schemas.microsoft.com/office/drawing/2014/main" id="{7A301677-A74D-5026-3FDE-2A59AB30F418}"/>
                </a:ext>
              </a:extLst>
            </p:cNvPr>
            <p:cNvCxnSpPr>
              <a:cxnSpLocks/>
              <a:stCxn id="45" idx="0"/>
              <a:endCxn id="21" idx="2"/>
            </p:cNvCxnSpPr>
            <p:nvPr/>
          </p:nvCxnSpPr>
          <p:spPr>
            <a:xfrm rot="16200000" flipV="1">
              <a:off x="5990958" y="1079677"/>
              <a:ext cx="552393" cy="3961812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5793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2847974" cy="572700"/>
          </a:xfrm>
        </p:spPr>
        <p:txBody>
          <a:bodyPr/>
          <a:lstStyle/>
          <a:p>
            <a:r>
              <a:rPr lang="es-ES" dirty="0"/>
              <a:t>Proyecto </a:t>
            </a:r>
            <a:r>
              <a:rPr lang="es-ES" dirty="0" err="1"/>
              <a:t>Imserso</a:t>
            </a:r>
            <a:r>
              <a:rPr lang="es-ES" dirty="0"/>
              <a:t>: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D65CCB3-7511-C81C-343F-B371799D9887}"/>
              </a:ext>
            </a:extLst>
          </p:cNvPr>
          <p:cNvSpPr txBox="1"/>
          <p:nvPr/>
        </p:nvSpPr>
        <p:spPr>
          <a:xfrm>
            <a:off x="133351" y="983100"/>
            <a:ext cx="88772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rgbClr val="1F2328"/>
                </a:solidFill>
                <a:latin typeface="+mj-lt"/>
              </a:rPr>
              <a:t>Se ha solicitado a </a:t>
            </a:r>
            <a:r>
              <a:rPr lang="es-ES" b="1" dirty="0">
                <a:latin typeface="Fira Sans Extra Condensed SemiBold" panose="020B0604020202020204" charset="0"/>
              </a:rPr>
              <a:t>Grey and Old </a:t>
            </a:r>
            <a:r>
              <a:rPr lang="es-ES" b="1" dirty="0" err="1">
                <a:latin typeface="Fira Sans Extra Condensed SemiBold" panose="020B0604020202020204" charset="0"/>
              </a:rPr>
              <a:t>Systems</a:t>
            </a:r>
            <a:r>
              <a:rPr lang="es-ES" b="1" dirty="0">
                <a:latin typeface="Fira Sans Extra Condensed SemiBold" panose="020B0604020202020204" charset="0"/>
              </a:rPr>
              <a:t> </a:t>
            </a:r>
            <a:r>
              <a:rPr lang="es-ES" b="0" i="0" dirty="0">
                <a:solidFill>
                  <a:srgbClr val="1F2328"/>
                </a:solidFill>
                <a:effectLst/>
                <a:latin typeface="+mj-lt"/>
              </a:rPr>
              <a:t>Hacer una revisión del proceso actual de asignación de plazas del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+mj-lt"/>
              </a:rPr>
              <a:t>Imserso</a:t>
            </a:r>
            <a:r>
              <a:rPr lang="es-ES" b="0" i="0" dirty="0">
                <a:solidFill>
                  <a:srgbClr val="1F2328"/>
                </a:solidFill>
                <a:effectLst/>
                <a:latin typeface="+mj-lt"/>
              </a:rPr>
              <a:t> y ofrecer una versión que sea más justa del proceso actual. A continuación se detallan las fases que ha seguido el proyecto: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77098680-D0D2-674D-870B-613DA5AFA05C}"/>
              </a:ext>
            </a:extLst>
          </p:cNvPr>
          <p:cNvGrpSpPr/>
          <p:nvPr/>
        </p:nvGrpSpPr>
        <p:grpSpPr>
          <a:xfrm>
            <a:off x="207818" y="1898073"/>
            <a:ext cx="8802830" cy="2389909"/>
            <a:chOff x="207818" y="2022764"/>
            <a:chExt cx="8802830" cy="2389909"/>
          </a:xfrm>
        </p:grpSpPr>
        <p:graphicFrame>
          <p:nvGraphicFramePr>
            <p:cNvPr id="5" name="Diagrama 4">
              <a:extLst>
                <a:ext uri="{FF2B5EF4-FFF2-40B4-BE49-F238E27FC236}">
                  <a16:creationId xmlns:a16="http://schemas.microsoft.com/office/drawing/2014/main" id="{9C7E4360-5375-44FB-C383-619C97B1A70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25205980"/>
                </p:ext>
              </p:extLst>
            </p:nvPr>
          </p:nvGraphicFramePr>
          <p:xfrm>
            <a:off x="207818" y="2022764"/>
            <a:ext cx="8802830" cy="1143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C8547730-A88F-1D8E-1C78-ED21685E4A91}"/>
                </a:ext>
              </a:extLst>
            </p:cNvPr>
            <p:cNvSpPr txBox="1"/>
            <p:nvPr/>
          </p:nvSpPr>
          <p:spPr>
            <a:xfrm>
              <a:off x="228600" y="3235036"/>
              <a:ext cx="2008905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Estudio del modelo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Identificación de puntos de mejora</a:t>
              </a:r>
            </a:p>
          </p:txBody>
        </p: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061AC6B4-B5A0-64C7-E8CC-9EC1DE126D81}"/>
                </a:ext>
              </a:extLst>
            </p:cNvPr>
            <p:cNvCxnSpPr>
              <a:cxnSpLocks/>
            </p:cNvCxnSpPr>
            <p:nvPr/>
          </p:nvCxnSpPr>
          <p:spPr>
            <a:xfrm>
              <a:off x="4329546" y="3165764"/>
              <a:ext cx="0" cy="1246909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37F68FDD-2456-50DC-36CA-22EE004ED940}"/>
                </a:ext>
              </a:extLst>
            </p:cNvPr>
            <p:cNvSpPr txBox="1"/>
            <p:nvPr/>
          </p:nvSpPr>
          <p:spPr>
            <a:xfrm>
              <a:off x="2299854" y="3235036"/>
              <a:ext cx="2008905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Definición de las mejoras del proceso actual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Identificación de las mejores herramientas para acometer el proceso</a:t>
              </a: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681EC49A-1254-52A8-3172-ACFA82E92F7F}"/>
                </a:ext>
              </a:extLst>
            </p:cNvPr>
            <p:cNvSpPr txBox="1"/>
            <p:nvPr/>
          </p:nvSpPr>
          <p:spPr>
            <a:xfrm>
              <a:off x="4381504" y="3235036"/>
              <a:ext cx="2008905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Desarrollos en paralelo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Coordinación mediante reuniones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Seguimiento documentación creada en las fases previas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F6A45D8D-A6D8-7787-EC63-75D26110CEC5}"/>
                </a:ext>
              </a:extLst>
            </p:cNvPr>
            <p:cNvSpPr txBox="1"/>
            <p:nvPr/>
          </p:nvSpPr>
          <p:spPr>
            <a:xfrm>
              <a:off x="6483933" y="3235036"/>
              <a:ext cx="2008905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Pruebas E2E finales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Generación de entregables</a:t>
              </a: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218BC912-1977-1F96-EE5D-F66B215A28A5}"/>
                </a:ext>
              </a:extLst>
            </p:cNvPr>
            <p:cNvCxnSpPr>
              <a:cxnSpLocks/>
            </p:cNvCxnSpPr>
            <p:nvPr/>
          </p:nvCxnSpPr>
          <p:spPr>
            <a:xfrm>
              <a:off x="2251360" y="3165764"/>
              <a:ext cx="0" cy="1246909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92E2D20E-1C72-242A-FD65-68D2BC33F710}"/>
                </a:ext>
              </a:extLst>
            </p:cNvPr>
            <p:cNvCxnSpPr>
              <a:cxnSpLocks/>
            </p:cNvCxnSpPr>
            <p:nvPr/>
          </p:nvCxnSpPr>
          <p:spPr>
            <a:xfrm>
              <a:off x="6442372" y="3165764"/>
              <a:ext cx="0" cy="1246909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30822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3898322" cy="572700"/>
          </a:xfrm>
        </p:spPr>
        <p:txBody>
          <a:bodyPr/>
          <a:lstStyle/>
          <a:p>
            <a:r>
              <a:rPr lang="es-ES" dirty="0"/>
              <a:t>Nuestra visión de justicia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D65CCB3-7511-C81C-343F-B371799D9887}"/>
              </a:ext>
            </a:extLst>
          </p:cNvPr>
          <p:cNvSpPr txBox="1"/>
          <p:nvPr/>
        </p:nvSpPr>
        <p:spPr>
          <a:xfrm>
            <a:off x="133351" y="914520"/>
            <a:ext cx="88772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solidFill>
                  <a:srgbClr val="1F2328"/>
                </a:solidFill>
                <a:latin typeface="+mj-lt"/>
              </a:rPr>
              <a:t>Nuestra visión entiende la realidad de cada individuo como una realidad con múltiples variables. En tanto y en cuanto más variables adaptemos al modelo, mejor podrá estimar la situación real de cada individuo y, por tanto, más justo se podrá ser en cuanto a la asignación de plazas. </a:t>
            </a:r>
          </a:p>
          <a:p>
            <a:pPr algn="just"/>
            <a:endParaRPr lang="es-ES" sz="1200" dirty="0">
              <a:solidFill>
                <a:srgbClr val="1F2328"/>
              </a:solidFill>
              <a:latin typeface="+mj-lt"/>
            </a:endParaRPr>
          </a:p>
          <a:p>
            <a:pPr algn="just"/>
            <a:r>
              <a:rPr lang="es-ES" sz="1200" dirty="0">
                <a:solidFill>
                  <a:srgbClr val="1F2328"/>
                </a:solidFill>
                <a:latin typeface="+mj-lt"/>
              </a:rPr>
              <a:t>Nuestro modelo </a:t>
            </a:r>
            <a:r>
              <a:rPr lang="es-ES" sz="1200" b="1" dirty="0">
                <a:solidFill>
                  <a:schemeClr val="accent4"/>
                </a:solidFill>
                <a:latin typeface="+mj-lt"/>
              </a:rPr>
              <a:t>añade variables </a:t>
            </a:r>
            <a:r>
              <a:rPr lang="es-ES" sz="1200" dirty="0">
                <a:solidFill>
                  <a:srgbClr val="1F2328"/>
                </a:solidFill>
                <a:latin typeface="+mj-lt"/>
              </a:rPr>
              <a:t>y </a:t>
            </a:r>
            <a:r>
              <a:rPr lang="es-ES" sz="1200" b="1" dirty="0">
                <a:solidFill>
                  <a:schemeClr val="accent1"/>
                </a:solidFill>
                <a:latin typeface="+mj-lt"/>
              </a:rPr>
              <a:t>redistribuye el peso</a:t>
            </a:r>
            <a:r>
              <a:rPr lang="es-ES" sz="1200" dirty="0">
                <a:solidFill>
                  <a:srgbClr val="1F2328"/>
                </a:solidFill>
                <a:latin typeface="+mj-lt"/>
              </a:rPr>
              <a:t> del valor obtenido por cada solicitud en cada una de ellas.</a:t>
            </a:r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BE9C4235-4888-8DBB-EC4A-D5C5A675A0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377344"/>
              </p:ext>
            </p:extLst>
          </p:nvPr>
        </p:nvGraphicFramePr>
        <p:xfrm>
          <a:off x="256310" y="1996439"/>
          <a:ext cx="5702530" cy="2459232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29733">
                  <a:extLst>
                    <a:ext uri="{9D8B030D-6E8A-4147-A177-3AD203B41FA5}">
                      <a16:colId xmlns:a16="http://schemas.microsoft.com/office/drawing/2014/main" val="243272810"/>
                    </a:ext>
                  </a:extLst>
                </a:gridCol>
                <a:gridCol w="4472797">
                  <a:extLst>
                    <a:ext uri="{9D8B030D-6E8A-4147-A177-3AD203B41FA5}">
                      <a16:colId xmlns:a16="http://schemas.microsoft.com/office/drawing/2014/main" val="3803841770"/>
                    </a:ext>
                  </a:extLst>
                </a:gridCol>
              </a:tblGrid>
              <a:tr h="343772"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chemeClr val="bg1"/>
                          </a:solidFill>
                          <a:effectLst/>
                        </a:rPr>
                        <a:t>VARIABLE INCLUÍDAS EN EL SCORING</a:t>
                      </a:r>
                    </a:p>
                  </a:txBody>
                  <a:tcPr marL="61546" marR="61546" marT="28406" marB="28406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chemeClr val="bg1"/>
                          </a:solidFill>
                          <a:effectLst/>
                        </a:rPr>
                        <a:t>OBJETIVO</a:t>
                      </a:r>
                    </a:p>
                  </a:txBody>
                  <a:tcPr marL="61546" marR="61546" marT="28406" marB="28406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261518"/>
                  </a:ext>
                </a:extLst>
              </a:tr>
              <a:tr h="310209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Patrimonio de los usuarios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La riqueza neta media actual de los españoles según el INE es de 269.000€, y la mediana 122.000€. Con el objetivo de ofrecer el servicio a aquellos con menor acceso a este tipo de ofertas, se han excluido a algunos usuarios con alto patrimonio. 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294705"/>
                  </a:ext>
                </a:extLst>
              </a:tr>
              <a:tr h="399710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Coche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Hemos considerado una variable interesante el hecho de que el usuario solicitante disponga de un coche a su nombre. El objetivo es poder favorecer a aquellos usuarios que no dispongan de coche para viajar, ya que en comparación, se podrían encontrar en una posición significativamente más limitada para realizar viajes de forma regular.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5298324"/>
                  </a:ext>
                </a:extLst>
              </a:tr>
              <a:tr h="310209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Alquiler vivienda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De la misma forma, nuestro modelo también tiene en cuenta si el usuario solicitante disfruta de una renta como arrendatario de una vivienda diferente a la habitual. En tal caso, deberá de tener menos puntuación que aquellos que no dispongan de este tipo de renta.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9212042"/>
                  </a:ext>
                </a:extLst>
              </a:tr>
              <a:tr h="266740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Tipo de trabajo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Consideramos que aquellas personas que hayan desempeñado un trabajo especial para la sociedad, deben de tener una ligera bonificación.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9275198"/>
                  </a:ext>
                </a:extLst>
              </a:tr>
              <a:tr h="266740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Grado de discapacidad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Se han mejorado las ponderaciones por discapacidad 1 y 2.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4141933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E6C9D0AF-2911-3784-D3B4-B534CA2B21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637331"/>
              </p:ext>
            </p:extLst>
          </p:nvPr>
        </p:nvGraphicFramePr>
        <p:xfrm>
          <a:off x="6090804" y="1996438"/>
          <a:ext cx="2858884" cy="2459230"/>
        </p:xfrm>
        <a:graphic>
          <a:graphicData uri="http://schemas.openxmlformats.org/drawingml/2006/table">
            <a:tbl>
              <a:tblPr/>
              <a:tblGrid>
                <a:gridCol w="1559392">
                  <a:extLst>
                    <a:ext uri="{9D8B030D-6E8A-4147-A177-3AD203B41FA5}">
                      <a16:colId xmlns:a16="http://schemas.microsoft.com/office/drawing/2014/main" val="1099986813"/>
                    </a:ext>
                  </a:extLst>
                </a:gridCol>
                <a:gridCol w="649746">
                  <a:extLst>
                    <a:ext uri="{9D8B030D-6E8A-4147-A177-3AD203B41FA5}">
                      <a16:colId xmlns:a16="http://schemas.microsoft.com/office/drawing/2014/main" val="177057191"/>
                    </a:ext>
                  </a:extLst>
                </a:gridCol>
                <a:gridCol w="649746">
                  <a:extLst>
                    <a:ext uri="{9D8B030D-6E8A-4147-A177-3AD203B41FA5}">
                      <a16:colId xmlns:a16="http://schemas.microsoft.com/office/drawing/2014/main" val="3656712672"/>
                    </a:ext>
                  </a:extLst>
                </a:gridCol>
              </a:tblGrid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VARIABLE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% PESO</a:t>
                      </a:r>
                    </a:p>
                  </a:txBody>
                  <a:tcPr marL="72000" marR="72000" marT="9525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PREVIO</a:t>
                      </a:r>
                    </a:p>
                  </a:txBody>
                  <a:tcPr marL="72000" marR="72000" marT="9525" marB="0" anchor="ctr">
                    <a:lnL>
                      <a:noFill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162901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RENTA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9061436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EDAD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666729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PATRIMONIO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N/A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58860495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PARTICIPACION PREVIA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71%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9631171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ARRENDADOR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N/A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4602378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COCHE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N/A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00201930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FAMILIA NUMEROSA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06321716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DISCAPACIDAD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15554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PROFESION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N/A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8482237"/>
                  </a:ext>
                </a:extLst>
              </a:tr>
            </a:tbl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8626C736-D09A-6DF5-3AB4-A499866A683E}"/>
              </a:ext>
            </a:extLst>
          </p:cNvPr>
          <p:cNvSpPr txBox="1"/>
          <p:nvPr/>
        </p:nvSpPr>
        <p:spPr>
          <a:xfrm>
            <a:off x="1043940" y="4560023"/>
            <a:ext cx="713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i="1" dirty="0">
                <a:latin typeface="Arial" panose="020B0604020202020204" pitchFamily="34" charset="0"/>
                <a:cs typeface="Arial" panose="020B0604020202020204" pitchFamily="34" charset="0"/>
              </a:rPr>
              <a:t>Nuestro modelo </a:t>
            </a:r>
            <a:r>
              <a:rPr lang="es-ES" sz="1200" b="1" i="1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 la relevancia de aspectos críticos</a:t>
            </a:r>
            <a:r>
              <a:rPr lang="es-ES" sz="1200" i="1" dirty="0">
                <a:latin typeface="Arial" panose="020B0604020202020204" pitchFamily="34" charset="0"/>
                <a:cs typeface="Arial" panose="020B0604020202020204" pitchFamily="34" charset="0"/>
              </a:rPr>
              <a:t> como la discapacidad, la edad, la renta. Además </a:t>
            </a:r>
            <a:r>
              <a:rPr lang="es-ES" sz="1200" b="1" i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tiene en cuenta otros factores críticos </a:t>
            </a:r>
            <a:r>
              <a:rPr lang="es-ES" sz="12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estar más cerca de </a:t>
            </a:r>
            <a:r>
              <a:rPr lang="es-ES" sz="1200" b="1" i="1" u="sng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justicia social</a:t>
            </a:r>
            <a:r>
              <a:rPr lang="es-ES" sz="1200" b="1" i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D51B29EE-9D9C-F4E0-3325-60C6F0462E27}"/>
              </a:ext>
            </a:extLst>
          </p:cNvPr>
          <p:cNvSpPr>
            <a:spLocks noChangeAspect="1"/>
          </p:cNvSpPr>
          <p:nvPr/>
        </p:nvSpPr>
        <p:spPr>
          <a:xfrm>
            <a:off x="8137095" y="2307303"/>
            <a:ext cx="106270" cy="105697"/>
          </a:xfrm>
          <a:prstGeom prst="triangle">
            <a:avLst/>
          </a:prstGeom>
          <a:solidFill>
            <a:srgbClr val="00B05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Triángulo isósceles 7">
            <a:extLst>
              <a:ext uri="{FF2B5EF4-FFF2-40B4-BE49-F238E27FC236}">
                <a16:creationId xmlns:a16="http://schemas.microsoft.com/office/drawing/2014/main" id="{55E50D5D-2ACA-70EB-2063-6C6A011E27C5}"/>
              </a:ext>
            </a:extLst>
          </p:cNvPr>
          <p:cNvSpPr>
            <a:spLocks noChangeAspect="1"/>
          </p:cNvSpPr>
          <p:nvPr/>
        </p:nvSpPr>
        <p:spPr>
          <a:xfrm>
            <a:off x="8137095" y="2545428"/>
            <a:ext cx="106270" cy="105697"/>
          </a:xfrm>
          <a:prstGeom prst="triangle">
            <a:avLst/>
          </a:prstGeom>
          <a:solidFill>
            <a:srgbClr val="00B05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Triángulo isósceles 8">
            <a:extLst>
              <a:ext uri="{FF2B5EF4-FFF2-40B4-BE49-F238E27FC236}">
                <a16:creationId xmlns:a16="http://schemas.microsoft.com/office/drawing/2014/main" id="{2676E1DE-8A65-39FD-E224-34911B393591}"/>
              </a:ext>
            </a:extLst>
          </p:cNvPr>
          <p:cNvSpPr>
            <a:spLocks noChangeAspect="1"/>
          </p:cNvSpPr>
          <p:nvPr/>
        </p:nvSpPr>
        <p:spPr>
          <a:xfrm>
            <a:off x="8137095" y="3783678"/>
            <a:ext cx="106270" cy="105697"/>
          </a:xfrm>
          <a:prstGeom prst="triangle">
            <a:avLst/>
          </a:prstGeom>
          <a:solidFill>
            <a:srgbClr val="00B05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Triángulo isósceles 9">
            <a:extLst>
              <a:ext uri="{FF2B5EF4-FFF2-40B4-BE49-F238E27FC236}">
                <a16:creationId xmlns:a16="http://schemas.microsoft.com/office/drawing/2014/main" id="{DBDA5814-ECA0-8903-4719-CA277D24BFAA}"/>
              </a:ext>
            </a:extLst>
          </p:cNvPr>
          <p:cNvSpPr>
            <a:spLocks noChangeAspect="1"/>
          </p:cNvSpPr>
          <p:nvPr/>
        </p:nvSpPr>
        <p:spPr>
          <a:xfrm>
            <a:off x="8137095" y="4037791"/>
            <a:ext cx="106270" cy="105697"/>
          </a:xfrm>
          <a:prstGeom prst="triangle">
            <a:avLst/>
          </a:prstGeom>
          <a:solidFill>
            <a:srgbClr val="00B05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04034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Modificaciones generales del Proceso</a:t>
            </a:r>
          </a:p>
        </p:txBody>
      </p: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21F1812-84F5-1398-EFE1-448E6B36EE7A}"/>
              </a:ext>
            </a:extLst>
          </p:cNvPr>
          <p:cNvGrpSpPr/>
          <p:nvPr/>
        </p:nvGrpSpPr>
        <p:grpSpPr>
          <a:xfrm>
            <a:off x="271897" y="1137710"/>
            <a:ext cx="6506006" cy="3580790"/>
            <a:chOff x="1588079" y="1303964"/>
            <a:chExt cx="6506006" cy="3580790"/>
          </a:xfrm>
        </p:grpSpPr>
        <p:sp>
          <p:nvSpPr>
            <p:cNvPr id="52" name="CuadroTexto 51">
              <a:extLst>
                <a:ext uri="{FF2B5EF4-FFF2-40B4-BE49-F238E27FC236}">
                  <a16:creationId xmlns:a16="http://schemas.microsoft.com/office/drawing/2014/main" id="{F154DF78-7B35-C44F-3E4D-A7F586FBDD0E}"/>
                </a:ext>
              </a:extLst>
            </p:cNvPr>
            <p:cNvSpPr txBox="1"/>
            <p:nvPr/>
          </p:nvSpPr>
          <p:spPr>
            <a:xfrm>
              <a:off x="1588079" y="1303964"/>
              <a:ext cx="290945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50" b="1" dirty="0"/>
                <a:t>ORIGINAL</a:t>
              </a:r>
            </a:p>
          </p:txBody>
        </p:sp>
        <p:grpSp>
          <p:nvGrpSpPr>
            <p:cNvPr id="86" name="Grupo 85">
              <a:extLst>
                <a:ext uri="{FF2B5EF4-FFF2-40B4-BE49-F238E27FC236}">
                  <a16:creationId xmlns:a16="http://schemas.microsoft.com/office/drawing/2014/main" id="{28261518-3CFE-468B-4363-AFE45DF5F9D0}"/>
                </a:ext>
              </a:extLst>
            </p:cNvPr>
            <p:cNvGrpSpPr/>
            <p:nvPr/>
          </p:nvGrpSpPr>
          <p:grpSpPr>
            <a:xfrm>
              <a:off x="1588079" y="1680447"/>
              <a:ext cx="6506006" cy="3204307"/>
              <a:chOff x="1588079" y="1680447"/>
              <a:chExt cx="6506006" cy="3204307"/>
            </a:xfrm>
          </p:grpSpPr>
          <p:sp>
            <p:nvSpPr>
              <p:cNvPr id="3" name="Rectángulo 2">
                <a:extLst>
                  <a:ext uri="{FF2B5EF4-FFF2-40B4-BE49-F238E27FC236}">
                    <a16:creationId xmlns:a16="http://schemas.microsoft.com/office/drawing/2014/main" id="{E6DC95E9-8195-1C82-8693-5FE3ED15DC62}"/>
                  </a:ext>
                </a:extLst>
              </p:cNvPr>
              <p:cNvSpPr/>
              <p:nvPr/>
            </p:nvSpPr>
            <p:spPr>
              <a:xfrm>
                <a:off x="1588079" y="1747987"/>
                <a:ext cx="1025236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RECEPCIÓN SOLICITUDES</a:t>
                </a:r>
              </a:p>
            </p:txBody>
          </p:sp>
          <p:grpSp>
            <p:nvGrpSpPr>
              <p:cNvPr id="30" name="Grupo 29">
                <a:extLst>
                  <a:ext uri="{FF2B5EF4-FFF2-40B4-BE49-F238E27FC236}">
                    <a16:creationId xmlns:a16="http://schemas.microsoft.com/office/drawing/2014/main" id="{7F8A573A-DF60-2DAE-6A98-E78F6849834E}"/>
                  </a:ext>
                </a:extLst>
              </p:cNvPr>
              <p:cNvGrpSpPr/>
              <p:nvPr/>
            </p:nvGrpSpPr>
            <p:grpSpPr>
              <a:xfrm>
                <a:off x="2910321" y="1680447"/>
                <a:ext cx="1025236" cy="460662"/>
                <a:chOff x="2910321" y="1236518"/>
                <a:chExt cx="1025236" cy="460662"/>
              </a:xfrm>
            </p:grpSpPr>
            <p:sp>
              <p:nvSpPr>
                <p:cNvPr id="6" name="Rectángulo 5">
                  <a:extLst>
                    <a:ext uri="{FF2B5EF4-FFF2-40B4-BE49-F238E27FC236}">
                      <a16:creationId xmlns:a16="http://schemas.microsoft.com/office/drawing/2014/main" id="{DE7FA11C-1636-9552-C4A3-A75AB1B2A204}"/>
                    </a:ext>
                  </a:extLst>
                </p:cNvPr>
                <p:cNvSpPr/>
                <p:nvPr/>
              </p:nvSpPr>
              <p:spPr>
                <a:xfrm>
                  <a:off x="2910321" y="1236518"/>
                  <a:ext cx="1025236" cy="325581"/>
                </a:xfrm>
                <a:prstGeom prst="rect">
                  <a:avLst/>
                </a:prstGeom>
                <a:solidFill>
                  <a:schemeClr val="accent3"/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/>
                    <a:t>AUTO-RECHAZOS</a:t>
                  </a:r>
                </a:p>
              </p:txBody>
            </p:sp>
            <p:sp>
              <p:nvSpPr>
                <p:cNvPr id="9" name="Rectángulo 8">
                  <a:extLst>
                    <a:ext uri="{FF2B5EF4-FFF2-40B4-BE49-F238E27FC236}">
                      <a16:creationId xmlns:a16="http://schemas.microsoft.com/office/drawing/2014/main" id="{03F86843-1D42-CD67-0467-73D8A4FB52A5}"/>
                    </a:ext>
                  </a:extLst>
                </p:cNvPr>
                <p:cNvSpPr/>
                <p:nvPr/>
              </p:nvSpPr>
              <p:spPr>
                <a:xfrm>
                  <a:off x="2910321" y="1562099"/>
                  <a:ext cx="1025236" cy="135081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>
                      <a:solidFill>
                        <a:schemeClr val="tx1"/>
                      </a:solidFill>
                    </a:rPr>
                    <a:t>DISCAPACIDAD</a:t>
                  </a:r>
                </a:p>
              </p:txBody>
            </p:sp>
          </p:grpSp>
          <p:sp>
            <p:nvSpPr>
              <p:cNvPr id="11" name="Rectángulo 10">
                <a:extLst>
                  <a:ext uri="{FF2B5EF4-FFF2-40B4-BE49-F238E27FC236}">
                    <a16:creationId xmlns:a16="http://schemas.microsoft.com/office/drawing/2014/main" id="{E557DE8E-18C2-C620-CEC1-46120E5DE250}"/>
                  </a:ext>
                </a:extLst>
              </p:cNvPr>
              <p:cNvSpPr/>
              <p:nvPr/>
            </p:nvSpPr>
            <p:spPr>
              <a:xfrm>
                <a:off x="4232564" y="1680447"/>
                <a:ext cx="1025236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CÁLCULO SCORING</a:t>
                </a:r>
              </a:p>
            </p:txBody>
          </p:sp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DD599604-D7EE-7D0E-ACB9-10D2928FD136}"/>
                  </a:ext>
                </a:extLst>
              </p:cNvPr>
              <p:cNvSpPr/>
              <p:nvPr/>
            </p:nvSpPr>
            <p:spPr>
              <a:xfrm>
                <a:off x="4232564" y="2006028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EDAD</a:t>
                </a:r>
              </a:p>
            </p:txBody>
          </p:sp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2D1216DD-F7BD-B310-884C-F9FEB24B2F5B}"/>
                  </a:ext>
                </a:extLst>
              </p:cNvPr>
              <p:cNvSpPr/>
              <p:nvPr/>
            </p:nvSpPr>
            <p:spPr>
              <a:xfrm>
                <a:off x="4232564" y="2141109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PARTIPACIÓN PREVIA</a:t>
                </a:r>
              </a:p>
            </p:txBody>
          </p:sp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95439847-6ECD-D374-E41C-DE1F2A0035BB}"/>
                  </a:ext>
                </a:extLst>
              </p:cNvPr>
              <p:cNvSpPr/>
              <p:nvPr/>
            </p:nvSpPr>
            <p:spPr>
              <a:xfrm>
                <a:off x="4232564" y="2276190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RENTA</a:t>
                </a:r>
              </a:p>
            </p:txBody>
          </p:sp>
          <p:sp>
            <p:nvSpPr>
              <p:cNvPr id="15" name="Rectángulo 14">
                <a:extLst>
                  <a:ext uri="{FF2B5EF4-FFF2-40B4-BE49-F238E27FC236}">
                    <a16:creationId xmlns:a16="http://schemas.microsoft.com/office/drawing/2014/main" id="{B0177668-5704-6F74-A44C-001F767F5690}"/>
                  </a:ext>
                </a:extLst>
              </p:cNvPr>
              <p:cNvSpPr/>
              <p:nvPr/>
            </p:nvSpPr>
            <p:spPr>
              <a:xfrm>
                <a:off x="4232564" y="2411271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FAMILIA NUMEROSA</a:t>
                </a:r>
              </a:p>
            </p:txBody>
          </p:sp>
          <p:sp>
            <p:nvSpPr>
              <p:cNvPr id="16" name="Rectángulo 15">
                <a:extLst>
                  <a:ext uri="{FF2B5EF4-FFF2-40B4-BE49-F238E27FC236}">
                    <a16:creationId xmlns:a16="http://schemas.microsoft.com/office/drawing/2014/main" id="{129DEDD6-7A4F-C0FB-9D00-51EB28320403}"/>
                  </a:ext>
                </a:extLst>
              </p:cNvPr>
              <p:cNvSpPr/>
              <p:nvPr/>
            </p:nvSpPr>
            <p:spPr>
              <a:xfrm>
                <a:off x="4232564" y="2546352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DISCAPACIDAD</a:t>
                </a:r>
              </a:p>
            </p:txBody>
          </p:sp>
          <p:sp>
            <p:nvSpPr>
              <p:cNvPr id="17" name="Rectángulo 16">
                <a:extLst>
                  <a:ext uri="{FF2B5EF4-FFF2-40B4-BE49-F238E27FC236}">
                    <a16:creationId xmlns:a16="http://schemas.microsoft.com/office/drawing/2014/main" id="{B981294A-8F35-C4A5-CA92-9A2E7D0DAD58}"/>
                  </a:ext>
                </a:extLst>
              </p:cNvPr>
              <p:cNvSpPr/>
              <p:nvPr/>
            </p:nvSpPr>
            <p:spPr>
              <a:xfrm>
                <a:off x="5554806" y="1680447"/>
                <a:ext cx="1123085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RESULTADOS</a:t>
                </a:r>
              </a:p>
            </p:txBody>
          </p:sp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482F120F-4FFF-8D39-33D3-6411675386D5}"/>
                  </a:ext>
                </a:extLst>
              </p:cNvPr>
              <p:cNvSpPr/>
              <p:nvPr/>
            </p:nvSpPr>
            <p:spPr>
              <a:xfrm>
                <a:off x="5554806" y="2006028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ADMITIDO PREFERENTE</a:t>
                </a:r>
              </a:p>
            </p:txBody>
          </p:sp>
          <p:sp>
            <p:nvSpPr>
              <p:cNvPr id="19" name="Rectángulo 18">
                <a:extLst>
                  <a:ext uri="{FF2B5EF4-FFF2-40B4-BE49-F238E27FC236}">
                    <a16:creationId xmlns:a16="http://schemas.microsoft.com/office/drawing/2014/main" id="{FD424E72-427D-1A63-FA98-C0F3346E6C23}"/>
                  </a:ext>
                </a:extLst>
              </p:cNvPr>
              <p:cNvSpPr/>
              <p:nvPr/>
            </p:nvSpPr>
            <p:spPr>
              <a:xfrm>
                <a:off x="5554806" y="2141109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ADMITIDO NO PREFERENTE</a:t>
                </a:r>
              </a:p>
            </p:txBody>
          </p:sp>
          <p:sp>
            <p:nvSpPr>
              <p:cNvPr id="20" name="Rectángulo 19">
                <a:extLst>
                  <a:ext uri="{FF2B5EF4-FFF2-40B4-BE49-F238E27FC236}">
                    <a16:creationId xmlns:a16="http://schemas.microsoft.com/office/drawing/2014/main" id="{BA178BBC-A368-F7B3-32B8-3B449370F87A}"/>
                  </a:ext>
                </a:extLst>
              </p:cNvPr>
              <p:cNvSpPr/>
              <p:nvPr/>
            </p:nvSpPr>
            <p:spPr>
              <a:xfrm>
                <a:off x="5554806" y="2276190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LISTA ESPERA</a:t>
                </a:r>
              </a:p>
            </p:txBody>
          </p:sp>
          <p:sp>
            <p:nvSpPr>
              <p:cNvPr id="21" name="Rectángulo 20">
                <a:extLst>
                  <a:ext uri="{FF2B5EF4-FFF2-40B4-BE49-F238E27FC236}">
                    <a16:creationId xmlns:a16="http://schemas.microsoft.com/office/drawing/2014/main" id="{B3980351-5A93-549E-A8FF-9BDDD675F7AD}"/>
                  </a:ext>
                </a:extLst>
              </p:cNvPr>
              <p:cNvSpPr/>
              <p:nvPr/>
            </p:nvSpPr>
            <p:spPr>
              <a:xfrm>
                <a:off x="5554806" y="2411271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NO ADMITIDO</a:t>
                </a:r>
              </a:p>
            </p:txBody>
          </p:sp>
          <p:cxnSp>
            <p:nvCxnSpPr>
              <p:cNvPr id="29" name="Conector recto de flecha 28">
                <a:extLst>
                  <a:ext uri="{FF2B5EF4-FFF2-40B4-BE49-F238E27FC236}">
                    <a16:creationId xmlns:a16="http://schemas.microsoft.com/office/drawing/2014/main" id="{9F3CA48B-82BD-EB4F-9D41-2F2B9FA59936}"/>
                  </a:ext>
                </a:extLst>
              </p:cNvPr>
              <p:cNvCxnSpPr>
                <a:cxnSpLocks/>
                <a:stCxn id="3" idx="3"/>
              </p:cNvCxnSpPr>
              <p:nvPr/>
            </p:nvCxnSpPr>
            <p:spPr>
              <a:xfrm>
                <a:off x="2613315" y="1910778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ector recto de flecha 31">
                <a:extLst>
                  <a:ext uri="{FF2B5EF4-FFF2-40B4-BE49-F238E27FC236}">
                    <a16:creationId xmlns:a16="http://schemas.microsoft.com/office/drawing/2014/main" id="{59F62837-41E0-9DA0-697B-96D5EB6FF0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35558" y="1910778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recto de flecha 32">
                <a:extLst>
                  <a:ext uri="{FF2B5EF4-FFF2-40B4-BE49-F238E27FC236}">
                    <a16:creationId xmlns:a16="http://schemas.microsoft.com/office/drawing/2014/main" id="{967DE1EB-C203-C60C-F7D6-AA7D2AE448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7800" y="1910778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Rectángulo 33">
                <a:extLst>
                  <a:ext uri="{FF2B5EF4-FFF2-40B4-BE49-F238E27FC236}">
                    <a16:creationId xmlns:a16="http://schemas.microsoft.com/office/drawing/2014/main" id="{C15326C6-0EAF-32F0-5717-2A9759298AC0}"/>
                  </a:ext>
                </a:extLst>
              </p:cNvPr>
              <p:cNvSpPr/>
              <p:nvPr/>
            </p:nvSpPr>
            <p:spPr>
              <a:xfrm>
                <a:off x="1588079" y="3417681"/>
                <a:ext cx="1025236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RECEPCIÓN SOLICITUDES</a:t>
                </a:r>
              </a:p>
            </p:txBody>
          </p:sp>
          <p:grpSp>
            <p:nvGrpSpPr>
              <p:cNvPr id="35" name="Grupo 34">
                <a:extLst>
                  <a:ext uri="{FF2B5EF4-FFF2-40B4-BE49-F238E27FC236}">
                    <a16:creationId xmlns:a16="http://schemas.microsoft.com/office/drawing/2014/main" id="{10AEE3BA-C867-9D19-433A-B738ED385F92}"/>
                  </a:ext>
                </a:extLst>
              </p:cNvPr>
              <p:cNvGrpSpPr/>
              <p:nvPr/>
            </p:nvGrpSpPr>
            <p:grpSpPr>
              <a:xfrm>
                <a:off x="2910321" y="3350141"/>
                <a:ext cx="1025236" cy="721297"/>
                <a:chOff x="2910321" y="1236518"/>
                <a:chExt cx="1025236" cy="721297"/>
              </a:xfrm>
            </p:grpSpPr>
            <p:sp>
              <p:nvSpPr>
                <p:cNvPr id="36" name="Rectángulo 35">
                  <a:extLst>
                    <a:ext uri="{FF2B5EF4-FFF2-40B4-BE49-F238E27FC236}">
                      <a16:creationId xmlns:a16="http://schemas.microsoft.com/office/drawing/2014/main" id="{66076173-3009-37CD-9BFD-D5534B38F308}"/>
                    </a:ext>
                  </a:extLst>
                </p:cNvPr>
                <p:cNvSpPr/>
                <p:nvPr/>
              </p:nvSpPr>
              <p:spPr>
                <a:xfrm>
                  <a:off x="2910321" y="1236518"/>
                  <a:ext cx="1025236" cy="325581"/>
                </a:xfrm>
                <a:prstGeom prst="rect">
                  <a:avLst/>
                </a:prstGeom>
                <a:solidFill>
                  <a:schemeClr val="accent3"/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/>
                    <a:t>AUTO-RECHAZOS</a:t>
                  </a:r>
                </a:p>
              </p:txBody>
            </p:sp>
            <p:sp>
              <p:nvSpPr>
                <p:cNvPr id="37" name="Rectángulo 36">
                  <a:extLst>
                    <a:ext uri="{FF2B5EF4-FFF2-40B4-BE49-F238E27FC236}">
                      <a16:creationId xmlns:a16="http://schemas.microsoft.com/office/drawing/2014/main" id="{BC3E5C06-FC7A-B0DC-6BC8-3BD874B3D26A}"/>
                    </a:ext>
                  </a:extLst>
                </p:cNvPr>
                <p:cNvSpPr/>
                <p:nvPr/>
              </p:nvSpPr>
              <p:spPr>
                <a:xfrm>
                  <a:off x="2910321" y="1562099"/>
                  <a:ext cx="1025236" cy="135081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>
                      <a:solidFill>
                        <a:schemeClr val="tx1"/>
                      </a:solidFill>
                    </a:rPr>
                    <a:t>DISCAPACIDAD</a:t>
                  </a:r>
                </a:p>
              </p:txBody>
            </p:sp>
            <p:sp>
              <p:nvSpPr>
                <p:cNvPr id="54" name="Rectángulo 53">
                  <a:extLst>
                    <a:ext uri="{FF2B5EF4-FFF2-40B4-BE49-F238E27FC236}">
                      <a16:creationId xmlns:a16="http://schemas.microsoft.com/office/drawing/2014/main" id="{ABB6A20D-59C6-B155-A8A6-8CCBEF6B9F49}"/>
                    </a:ext>
                  </a:extLst>
                </p:cNvPr>
                <p:cNvSpPr/>
                <p:nvPr/>
              </p:nvSpPr>
              <p:spPr>
                <a:xfrm>
                  <a:off x="2910321" y="1691119"/>
                  <a:ext cx="1025236" cy="135081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>
                      <a:solidFill>
                        <a:schemeClr val="tx1"/>
                      </a:solidFill>
                    </a:rPr>
                    <a:t>PATRIMONIO</a:t>
                  </a:r>
                </a:p>
              </p:txBody>
            </p:sp>
            <p:sp>
              <p:nvSpPr>
                <p:cNvPr id="64" name="Rectángulo 63">
                  <a:extLst>
                    <a:ext uri="{FF2B5EF4-FFF2-40B4-BE49-F238E27FC236}">
                      <a16:creationId xmlns:a16="http://schemas.microsoft.com/office/drawing/2014/main" id="{AB3E9A51-436C-1642-1B88-0E9FAA4F3E01}"/>
                    </a:ext>
                  </a:extLst>
                </p:cNvPr>
                <p:cNvSpPr/>
                <p:nvPr/>
              </p:nvSpPr>
              <p:spPr>
                <a:xfrm>
                  <a:off x="2910321" y="1822734"/>
                  <a:ext cx="1025236" cy="135081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>
                      <a:solidFill>
                        <a:schemeClr val="tx1"/>
                      </a:solidFill>
                    </a:rPr>
                    <a:t>PENSIÓN EN OTRO PAÍS</a:t>
                  </a:r>
                </a:p>
              </p:txBody>
            </p:sp>
          </p:grpSp>
          <p:sp>
            <p:nvSpPr>
              <p:cNvPr id="38" name="Rectángulo 37">
                <a:extLst>
                  <a:ext uri="{FF2B5EF4-FFF2-40B4-BE49-F238E27FC236}">
                    <a16:creationId xmlns:a16="http://schemas.microsoft.com/office/drawing/2014/main" id="{8FB810E6-28B0-7D0A-7B61-B9D95CB64F74}"/>
                  </a:ext>
                </a:extLst>
              </p:cNvPr>
              <p:cNvSpPr/>
              <p:nvPr/>
            </p:nvSpPr>
            <p:spPr>
              <a:xfrm>
                <a:off x="4232564" y="3350141"/>
                <a:ext cx="1025236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CÁLCULO SCORING</a:t>
                </a:r>
              </a:p>
            </p:txBody>
          </p:sp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id="{247F3216-A753-1ED3-9F70-639089C758CD}"/>
                  </a:ext>
                </a:extLst>
              </p:cNvPr>
              <p:cNvSpPr/>
              <p:nvPr/>
            </p:nvSpPr>
            <p:spPr>
              <a:xfrm>
                <a:off x="4232564" y="3675722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EDAD</a:t>
                </a:r>
              </a:p>
            </p:txBody>
          </p:sp>
          <p:sp>
            <p:nvSpPr>
              <p:cNvPr id="40" name="Rectángulo 39">
                <a:extLst>
                  <a:ext uri="{FF2B5EF4-FFF2-40B4-BE49-F238E27FC236}">
                    <a16:creationId xmlns:a16="http://schemas.microsoft.com/office/drawing/2014/main" id="{8578F7FE-AAC7-A920-625B-AAD22048D484}"/>
                  </a:ext>
                </a:extLst>
              </p:cNvPr>
              <p:cNvSpPr/>
              <p:nvPr/>
            </p:nvSpPr>
            <p:spPr>
              <a:xfrm>
                <a:off x="4232564" y="3810803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PARTIPACIÓN PREVIA</a:t>
                </a:r>
              </a:p>
            </p:txBody>
          </p:sp>
          <p:sp>
            <p:nvSpPr>
              <p:cNvPr id="41" name="Rectángulo 40">
                <a:extLst>
                  <a:ext uri="{FF2B5EF4-FFF2-40B4-BE49-F238E27FC236}">
                    <a16:creationId xmlns:a16="http://schemas.microsoft.com/office/drawing/2014/main" id="{9F4698F7-5904-DF61-4CB0-DBD95CAAD837}"/>
                  </a:ext>
                </a:extLst>
              </p:cNvPr>
              <p:cNvSpPr/>
              <p:nvPr/>
            </p:nvSpPr>
            <p:spPr>
              <a:xfrm>
                <a:off x="4232564" y="3945884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RENTA</a:t>
                </a:r>
              </a:p>
            </p:txBody>
          </p:sp>
          <p:sp>
            <p:nvSpPr>
              <p:cNvPr id="42" name="Rectángulo 41">
                <a:extLst>
                  <a:ext uri="{FF2B5EF4-FFF2-40B4-BE49-F238E27FC236}">
                    <a16:creationId xmlns:a16="http://schemas.microsoft.com/office/drawing/2014/main" id="{CC1830E0-50CF-449F-7C04-B411BB28EDF0}"/>
                  </a:ext>
                </a:extLst>
              </p:cNvPr>
              <p:cNvSpPr/>
              <p:nvPr/>
            </p:nvSpPr>
            <p:spPr>
              <a:xfrm>
                <a:off x="4232564" y="4080965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FAMILIA NUMEROSA</a:t>
                </a:r>
              </a:p>
            </p:txBody>
          </p:sp>
          <p:sp>
            <p:nvSpPr>
              <p:cNvPr id="43" name="Rectángulo 42">
                <a:extLst>
                  <a:ext uri="{FF2B5EF4-FFF2-40B4-BE49-F238E27FC236}">
                    <a16:creationId xmlns:a16="http://schemas.microsoft.com/office/drawing/2014/main" id="{078ED537-7878-6A6A-958D-74C8E1F11F22}"/>
                  </a:ext>
                </a:extLst>
              </p:cNvPr>
              <p:cNvSpPr/>
              <p:nvPr/>
            </p:nvSpPr>
            <p:spPr>
              <a:xfrm>
                <a:off x="4232564" y="4216046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DISCAPACIDAD</a:t>
                </a:r>
              </a:p>
            </p:txBody>
          </p:sp>
          <p:sp>
            <p:nvSpPr>
              <p:cNvPr id="44" name="Rectángulo 43">
                <a:extLst>
                  <a:ext uri="{FF2B5EF4-FFF2-40B4-BE49-F238E27FC236}">
                    <a16:creationId xmlns:a16="http://schemas.microsoft.com/office/drawing/2014/main" id="{7E75F664-D271-C128-7E3C-5F734D40246E}"/>
                  </a:ext>
                </a:extLst>
              </p:cNvPr>
              <p:cNvSpPr/>
              <p:nvPr/>
            </p:nvSpPr>
            <p:spPr>
              <a:xfrm>
                <a:off x="5554806" y="3350141"/>
                <a:ext cx="1123085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RESULTADOS</a:t>
                </a:r>
              </a:p>
            </p:txBody>
          </p:sp>
          <p:sp>
            <p:nvSpPr>
              <p:cNvPr id="45" name="Rectángulo 44">
                <a:extLst>
                  <a:ext uri="{FF2B5EF4-FFF2-40B4-BE49-F238E27FC236}">
                    <a16:creationId xmlns:a16="http://schemas.microsoft.com/office/drawing/2014/main" id="{81863D6C-CDBF-0CD6-16D9-6CCF5793BFA8}"/>
                  </a:ext>
                </a:extLst>
              </p:cNvPr>
              <p:cNvSpPr/>
              <p:nvPr/>
            </p:nvSpPr>
            <p:spPr>
              <a:xfrm>
                <a:off x="5554806" y="3675722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ADMITIDO</a:t>
                </a:r>
              </a:p>
            </p:txBody>
          </p:sp>
          <p:sp>
            <p:nvSpPr>
              <p:cNvPr id="47" name="Rectángulo 46">
                <a:extLst>
                  <a:ext uri="{FF2B5EF4-FFF2-40B4-BE49-F238E27FC236}">
                    <a16:creationId xmlns:a16="http://schemas.microsoft.com/office/drawing/2014/main" id="{AC673C74-CAE9-E484-8D0D-AD78C7DBE63D}"/>
                  </a:ext>
                </a:extLst>
              </p:cNvPr>
              <p:cNvSpPr/>
              <p:nvPr/>
            </p:nvSpPr>
            <p:spPr>
              <a:xfrm>
                <a:off x="5554806" y="3809437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LISTA ESPERA</a:t>
                </a:r>
              </a:p>
            </p:txBody>
          </p:sp>
          <p:sp>
            <p:nvSpPr>
              <p:cNvPr id="48" name="Rectángulo 47">
                <a:extLst>
                  <a:ext uri="{FF2B5EF4-FFF2-40B4-BE49-F238E27FC236}">
                    <a16:creationId xmlns:a16="http://schemas.microsoft.com/office/drawing/2014/main" id="{8463FA8C-57F7-E397-C09F-01533099F915}"/>
                  </a:ext>
                </a:extLst>
              </p:cNvPr>
              <p:cNvSpPr/>
              <p:nvPr/>
            </p:nvSpPr>
            <p:spPr>
              <a:xfrm>
                <a:off x="5554806" y="3944518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NO ADMITIDO</a:t>
                </a:r>
              </a:p>
            </p:txBody>
          </p:sp>
          <p:cxnSp>
            <p:nvCxnSpPr>
              <p:cNvPr id="49" name="Conector recto de flecha 48">
                <a:extLst>
                  <a:ext uri="{FF2B5EF4-FFF2-40B4-BE49-F238E27FC236}">
                    <a16:creationId xmlns:a16="http://schemas.microsoft.com/office/drawing/2014/main" id="{ED806214-C778-05E4-E897-52993807A330}"/>
                  </a:ext>
                </a:extLst>
              </p:cNvPr>
              <p:cNvCxnSpPr>
                <a:cxnSpLocks/>
                <a:stCxn id="34" idx="3"/>
              </p:cNvCxnSpPr>
              <p:nvPr/>
            </p:nvCxnSpPr>
            <p:spPr>
              <a:xfrm>
                <a:off x="2613315" y="3580472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ector recto de flecha 49">
                <a:extLst>
                  <a:ext uri="{FF2B5EF4-FFF2-40B4-BE49-F238E27FC236}">
                    <a16:creationId xmlns:a16="http://schemas.microsoft.com/office/drawing/2014/main" id="{507CC15F-AB84-BDF5-B077-15735F1498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35558" y="3580472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ctor recto de flecha 50">
                <a:extLst>
                  <a:ext uri="{FF2B5EF4-FFF2-40B4-BE49-F238E27FC236}">
                    <a16:creationId xmlns:a16="http://schemas.microsoft.com/office/drawing/2014/main" id="{A9C007C3-2AF3-B6F4-B154-6824C62320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7800" y="3580472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CuadroTexto 52">
                <a:extLst>
                  <a:ext uri="{FF2B5EF4-FFF2-40B4-BE49-F238E27FC236}">
                    <a16:creationId xmlns:a16="http://schemas.microsoft.com/office/drawing/2014/main" id="{AE18A1E5-E902-921D-C7FB-A8C52F18CA6D}"/>
                  </a:ext>
                </a:extLst>
              </p:cNvPr>
              <p:cNvSpPr txBox="1"/>
              <p:nvPr/>
            </p:nvSpPr>
            <p:spPr>
              <a:xfrm>
                <a:off x="1588079" y="2871587"/>
                <a:ext cx="290945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50" b="1" dirty="0"/>
                  <a:t>NUEVO MODELO</a:t>
                </a:r>
              </a:p>
            </p:txBody>
          </p:sp>
          <p:sp>
            <p:nvSpPr>
              <p:cNvPr id="65" name="Rectángulo 64">
                <a:extLst>
                  <a:ext uri="{FF2B5EF4-FFF2-40B4-BE49-F238E27FC236}">
                    <a16:creationId xmlns:a16="http://schemas.microsoft.com/office/drawing/2014/main" id="{358C64AA-30DA-2B81-825B-17C08A18737A}"/>
                  </a:ext>
                </a:extLst>
              </p:cNvPr>
              <p:cNvSpPr/>
              <p:nvPr/>
            </p:nvSpPr>
            <p:spPr>
              <a:xfrm>
                <a:off x="4232564" y="4479512"/>
                <a:ext cx="1025236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COCHE EN PROPIEDAD</a:t>
                </a:r>
              </a:p>
            </p:txBody>
          </p:sp>
          <p:sp>
            <p:nvSpPr>
              <p:cNvPr id="66" name="Rectángulo 65">
                <a:extLst>
                  <a:ext uri="{FF2B5EF4-FFF2-40B4-BE49-F238E27FC236}">
                    <a16:creationId xmlns:a16="http://schemas.microsoft.com/office/drawing/2014/main" id="{9D3941E3-40BB-980E-1F16-FA19533B9C66}"/>
                  </a:ext>
                </a:extLst>
              </p:cNvPr>
              <p:cNvSpPr/>
              <p:nvPr/>
            </p:nvSpPr>
            <p:spPr>
              <a:xfrm>
                <a:off x="4232564" y="4614593"/>
                <a:ext cx="1025236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ALQUILER 2º VIVIENDA</a:t>
                </a:r>
              </a:p>
            </p:txBody>
          </p:sp>
          <p:sp>
            <p:nvSpPr>
              <p:cNvPr id="67" name="Rectángulo 66">
                <a:extLst>
                  <a:ext uri="{FF2B5EF4-FFF2-40B4-BE49-F238E27FC236}">
                    <a16:creationId xmlns:a16="http://schemas.microsoft.com/office/drawing/2014/main" id="{00DDA999-C001-E714-DBD5-090AF5486247}"/>
                  </a:ext>
                </a:extLst>
              </p:cNvPr>
              <p:cNvSpPr/>
              <p:nvPr/>
            </p:nvSpPr>
            <p:spPr>
              <a:xfrm>
                <a:off x="4232564" y="4749673"/>
                <a:ext cx="1025236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PROFESIÓN ESPECIAL</a:t>
                </a:r>
              </a:p>
            </p:txBody>
          </p:sp>
          <p:sp>
            <p:nvSpPr>
              <p:cNvPr id="73" name="Rectángulo 72">
                <a:extLst>
                  <a:ext uri="{FF2B5EF4-FFF2-40B4-BE49-F238E27FC236}">
                    <a16:creationId xmlns:a16="http://schemas.microsoft.com/office/drawing/2014/main" id="{45B59DB4-7B8F-2750-4060-19A64BF85170}"/>
                  </a:ext>
                </a:extLst>
              </p:cNvPr>
              <p:cNvSpPr/>
              <p:nvPr/>
            </p:nvSpPr>
            <p:spPr>
              <a:xfrm>
                <a:off x="6971000" y="3809437"/>
                <a:ext cx="1123085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CROSS-SELLING</a:t>
                </a:r>
              </a:p>
            </p:txBody>
          </p:sp>
          <p:cxnSp>
            <p:nvCxnSpPr>
              <p:cNvPr id="74" name="Conector recto de flecha 73">
                <a:extLst>
                  <a:ext uri="{FF2B5EF4-FFF2-40B4-BE49-F238E27FC236}">
                    <a16:creationId xmlns:a16="http://schemas.microsoft.com/office/drawing/2014/main" id="{E8F79B9B-C54F-FFB0-FD68-B8BB6F82E2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73994" y="3872282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Rectángulo 74">
                <a:extLst>
                  <a:ext uri="{FF2B5EF4-FFF2-40B4-BE49-F238E27FC236}">
                    <a16:creationId xmlns:a16="http://schemas.microsoft.com/office/drawing/2014/main" id="{71FE9BF5-051E-6609-CEC9-36B1A8AAACCA}"/>
                  </a:ext>
                </a:extLst>
              </p:cNvPr>
              <p:cNvSpPr/>
              <p:nvPr/>
            </p:nvSpPr>
            <p:spPr>
              <a:xfrm>
                <a:off x="2910321" y="4426184"/>
                <a:ext cx="1025236" cy="135080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CROSS-SELLING</a:t>
                </a:r>
              </a:p>
            </p:txBody>
          </p:sp>
          <p:cxnSp>
            <p:nvCxnSpPr>
              <p:cNvPr id="78" name="Conector: angular 77">
                <a:extLst>
                  <a:ext uri="{FF2B5EF4-FFF2-40B4-BE49-F238E27FC236}">
                    <a16:creationId xmlns:a16="http://schemas.microsoft.com/office/drawing/2014/main" id="{B61FA539-F552-8192-84E5-CF6D17BA229B}"/>
                  </a:ext>
                </a:extLst>
              </p:cNvPr>
              <p:cNvCxnSpPr>
                <a:cxnSpLocks/>
                <a:stCxn id="54" idx="3"/>
                <a:endCxn id="75" idx="3"/>
              </p:cNvCxnSpPr>
              <p:nvPr/>
            </p:nvCxnSpPr>
            <p:spPr>
              <a:xfrm>
                <a:off x="3935557" y="3872283"/>
                <a:ext cx="12700" cy="621441"/>
              </a:xfrm>
              <a:prstGeom prst="bentConnector3">
                <a:avLst>
                  <a:gd name="adj1" fmla="val 1100000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Rectángulo 138">
                <a:extLst>
                  <a:ext uri="{FF2B5EF4-FFF2-40B4-BE49-F238E27FC236}">
                    <a16:creationId xmlns:a16="http://schemas.microsoft.com/office/drawing/2014/main" id="{23849B31-30F1-E818-B44D-B323B9620292}"/>
                  </a:ext>
                </a:extLst>
              </p:cNvPr>
              <p:cNvSpPr/>
              <p:nvPr/>
            </p:nvSpPr>
            <p:spPr>
              <a:xfrm>
                <a:off x="4232564" y="4351127"/>
                <a:ext cx="1025236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PATRIMONIO</a:t>
                </a:r>
              </a:p>
            </p:txBody>
          </p:sp>
        </p:grpSp>
      </p:grpSp>
      <p:sp>
        <p:nvSpPr>
          <p:cNvPr id="89" name="CuadroTexto 88">
            <a:extLst>
              <a:ext uri="{FF2B5EF4-FFF2-40B4-BE49-F238E27FC236}">
                <a16:creationId xmlns:a16="http://schemas.microsoft.com/office/drawing/2014/main" id="{2FEB21AD-EA32-CBFA-E254-382401890959}"/>
              </a:ext>
            </a:extLst>
          </p:cNvPr>
          <p:cNvSpPr txBox="1"/>
          <p:nvPr/>
        </p:nvSpPr>
        <p:spPr>
          <a:xfrm>
            <a:off x="5654818" y="1646561"/>
            <a:ext cx="33714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s-ES" sz="900" b="1" dirty="0">
                <a:solidFill>
                  <a:schemeClr val="accent2"/>
                </a:solidFill>
              </a:rPr>
              <a:t>Solo se permite un viaje por usuario hasta que todos los solicitantes (admitidos y lista de espera) hayan disfrutado de al menos un viaje</a:t>
            </a:r>
            <a:r>
              <a:rPr lang="es-ES" sz="900" dirty="0"/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s-ES" sz="900" dirty="0"/>
              <a:t>A los usuarios auto rechazados con alto patrimonio o aquellos en lista de espera con alto volumen de rentas o patrimonio, se les podrá </a:t>
            </a:r>
            <a:r>
              <a:rPr lang="es-ES" sz="900" b="1" dirty="0" err="1">
                <a:solidFill>
                  <a:schemeClr val="accent4"/>
                </a:solidFill>
              </a:rPr>
              <a:t>trackear</a:t>
            </a:r>
            <a:r>
              <a:rPr lang="es-ES" sz="900" dirty="0"/>
              <a:t> a fin de </a:t>
            </a:r>
            <a:r>
              <a:rPr lang="es-ES" sz="900" b="1" dirty="0">
                <a:solidFill>
                  <a:schemeClr val="accent4"/>
                </a:solidFill>
              </a:rPr>
              <a:t>ofrecer algún otro producto alternativo </a:t>
            </a:r>
            <a:r>
              <a:rPr lang="es-ES" sz="900" dirty="0"/>
              <a:t>y no perder los leads.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s-ES" sz="900" dirty="0"/>
              <a:t>Las profesiones especiales definidas actualmente son policías y bomberos. No obstante, esta categoría podría abrirse según las necesidad y evolución de la sociedad.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DD59BCC7-F702-E213-3BD2-3FAE67A920D6}"/>
              </a:ext>
            </a:extLst>
          </p:cNvPr>
          <p:cNvSpPr txBox="1"/>
          <p:nvPr/>
        </p:nvSpPr>
        <p:spPr>
          <a:xfrm>
            <a:off x="5916931" y="1379615"/>
            <a:ext cx="30635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b="1" dirty="0"/>
              <a:t>OTRAS CONSIDERACIONES DEL NUEVO MODELO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7A27567-6913-BF30-CB3E-21E01926E557}"/>
              </a:ext>
            </a:extLst>
          </p:cNvPr>
          <p:cNvSpPr txBox="1"/>
          <p:nvPr/>
        </p:nvSpPr>
        <p:spPr>
          <a:xfrm>
            <a:off x="214745" y="4948831"/>
            <a:ext cx="7495310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" dirty="0"/>
              <a:t>NOTA: El gráfico del nuevo proceso mostrado es </a:t>
            </a:r>
            <a:r>
              <a:rPr lang="es-ES" sz="500" dirty="0" err="1"/>
              <a:t>ilustratito</a:t>
            </a:r>
            <a:r>
              <a:rPr lang="es-ES" sz="500" dirty="0"/>
              <a:t> y teórico. No todas las funcionalidades tendrían que estar activas de inicio.</a:t>
            </a:r>
          </a:p>
        </p:txBody>
      </p:sp>
    </p:spTree>
    <p:extLst>
      <p:ext uri="{BB962C8B-B14F-4D97-AF65-F5344CB8AC3E}">
        <p14:creationId xmlns:p14="http://schemas.microsoft.com/office/powerpoint/2010/main" val="2044179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3898322" cy="572700"/>
          </a:xfrm>
        </p:spPr>
        <p:txBody>
          <a:bodyPr/>
          <a:lstStyle/>
          <a:p>
            <a:r>
              <a:rPr lang="es-ES" dirty="0"/>
              <a:t>Manteniendo la monetización…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D65CCB3-7511-C81C-343F-B371799D9887}"/>
              </a:ext>
            </a:extLst>
          </p:cNvPr>
          <p:cNvSpPr txBox="1"/>
          <p:nvPr/>
        </p:nvSpPr>
        <p:spPr>
          <a:xfrm>
            <a:off x="133351" y="983100"/>
            <a:ext cx="887729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rgbClr val="1F2328"/>
                </a:solidFill>
                <a:latin typeface="+mj-lt"/>
              </a:rPr>
              <a:t>Se podrán establecer marcadores para los usuarios que cumplan diversas condiciones, a fin de poder ofrecerles otros productos alternativos en situaciones concretas.</a:t>
            </a:r>
          </a:p>
          <a:p>
            <a:pPr algn="just"/>
            <a:endParaRPr lang="es-ES" b="0" i="0" dirty="0">
              <a:solidFill>
                <a:srgbClr val="1F2328"/>
              </a:solidFill>
              <a:effectLst/>
              <a:latin typeface="+mj-lt"/>
            </a:endParaRPr>
          </a:p>
          <a:p>
            <a:pPr algn="just"/>
            <a:r>
              <a:rPr lang="es-ES" dirty="0">
                <a:solidFill>
                  <a:srgbClr val="1F2328"/>
                </a:solidFill>
                <a:latin typeface="+mj-lt"/>
              </a:rPr>
              <a:t>En nuestra propuesta, utilizamos de ejemplo el servicio de Paradores. Para aquellos usuarios que:</a:t>
            </a:r>
          </a:p>
          <a:p>
            <a:pPr algn="just"/>
            <a:endParaRPr lang="es-ES" b="0" i="0" dirty="0">
              <a:solidFill>
                <a:srgbClr val="1F2328"/>
              </a:solidFill>
              <a:effectLst/>
              <a:latin typeface="+mj-lt"/>
            </a:endParaRPr>
          </a:p>
          <a:p>
            <a:pPr marL="1074738" lvl="2" indent="-269875" algn="just">
              <a:buFont typeface="Wingdings" panose="05000000000000000000" pitchFamily="2" charset="2"/>
              <a:buChar char="§"/>
            </a:pPr>
            <a:r>
              <a:rPr lang="es-ES" b="0" i="0" dirty="0">
                <a:solidFill>
                  <a:srgbClr val="1F2328"/>
                </a:solidFill>
                <a:effectLst/>
                <a:latin typeface="+mj-lt"/>
              </a:rPr>
              <a:t>Hayan sido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+mj-lt"/>
              </a:rPr>
              <a:t>excluídos</a:t>
            </a:r>
            <a:r>
              <a:rPr lang="es-ES" b="0" i="0" dirty="0">
                <a:solidFill>
                  <a:srgbClr val="1F2328"/>
                </a:solidFill>
                <a:effectLst/>
                <a:latin typeface="+mj-lt"/>
              </a:rPr>
              <a:t> del proceso por un alto patrimonio o</a:t>
            </a:r>
          </a:p>
          <a:p>
            <a:pPr marL="1074738" lvl="2" indent="-269875" algn="just">
              <a:buFont typeface="Wingdings" panose="05000000000000000000" pitchFamily="2" charset="2"/>
              <a:buChar char="§"/>
            </a:pPr>
            <a:endParaRPr lang="es-ES" dirty="0">
              <a:solidFill>
                <a:srgbClr val="1F2328"/>
              </a:solidFill>
              <a:latin typeface="+mj-lt"/>
            </a:endParaRPr>
          </a:p>
          <a:p>
            <a:pPr marL="1074738" lvl="2" indent="-269875" algn="just">
              <a:buFont typeface="Wingdings" panose="05000000000000000000" pitchFamily="2" charset="2"/>
              <a:buChar char="§"/>
            </a:pPr>
            <a:r>
              <a:rPr lang="es-ES" dirty="0">
                <a:solidFill>
                  <a:srgbClr val="1F2328"/>
                </a:solidFill>
                <a:latin typeface="+mj-lt"/>
              </a:rPr>
              <a:t>Se encuentren en lista de espera pero dispongan de un alto nivel de rentas y/o patrimonio</a:t>
            </a:r>
            <a:endParaRPr lang="es-ES" b="0" i="0" dirty="0">
              <a:solidFill>
                <a:srgbClr val="1F2328"/>
              </a:solidFill>
              <a:effectLst/>
              <a:latin typeface="+mj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27044E8-F357-5452-A08C-A51961527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551" y="3832070"/>
            <a:ext cx="1868899" cy="901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2ABFAF0-4F5E-3CA7-34D3-69BB6DB16174}"/>
              </a:ext>
            </a:extLst>
          </p:cNvPr>
          <p:cNvSpPr txBox="1"/>
          <p:nvPr/>
        </p:nvSpPr>
        <p:spPr>
          <a:xfrm>
            <a:off x="133351" y="2924073"/>
            <a:ext cx="88772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rgbClr val="1F2328"/>
                </a:solidFill>
                <a:latin typeface="+mj-lt"/>
              </a:rPr>
              <a:t>Se les podría ofrecer un </a:t>
            </a:r>
            <a:r>
              <a:rPr lang="es-ES" b="1" dirty="0">
                <a:solidFill>
                  <a:srgbClr val="1F2328"/>
                </a:solidFill>
                <a:latin typeface="+mj-lt"/>
              </a:rPr>
              <a:t>paquete Premium de paradores</a:t>
            </a:r>
            <a:r>
              <a:rPr lang="es-ES" dirty="0">
                <a:solidFill>
                  <a:srgbClr val="1F2328"/>
                </a:solidFill>
                <a:latin typeface="+mj-lt"/>
              </a:rPr>
              <a:t>, a un precio inferior al habitual y al de otras ofertas, a fin de mantener la fidelidad del usuario por registrarse y participar en el proceso de adjudicación del IMSERSO.</a:t>
            </a:r>
          </a:p>
        </p:txBody>
      </p:sp>
    </p:spTree>
    <p:extLst>
      <p:ext uri="{BB962C8B-B14F-4D97-AF65-F5344CB8AC3E}">
        <p14:creationId xmlns:p14="http://schemas.microsoft.com/office/powerpoint/2010/main" val="570347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Flujograma de Arquitectura</a:t>
            </a:r>
          </a:p>
        </p:txBody>
      </p:sp>
      <p:pic>
        <p:nvPicPr>
          <p:cNvPr id="3074" name="Picture 2" descr="GitHub Logo and symbol, meaning, history, PNG, brand">
            <a:extLst>
              <a:ext uri="{FF2B5EF4-FFF2-40B4-BE49-F238E27FC236}">
                <a16:creationId xmlns:a16="http://schemas.microsoft.com/office/drawing/2014/main" id="{767EC01C-81D5-031E-5450-CB79F8322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303" y="3252947"/>
            <a:ext cx="1018134" cy="57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341A795-53AC-9010-D5E4-17249998B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334" y="1490493"/>
            <a:ext cx="1246071" cy="18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4897444D-562C-7427-1C49-53592E558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925" y="2565667"/>
            <a:ext cx="567300" cy="567300"/>
          </a:xfrm>
          <a:prstGeom prst="rect">
            <a:avLst/>
          </a:prstGeom>
        </p:spPr>
      </p:pic>
      <p:pic>
        <p:nvPicPr>
          <p:cNvPr id="3082" name="Picture 10" descr="Tableau Logo and symbol, meaning, history, PNG, brand">
            <a:extLst>
              <a:ext uri="{FF2B5EF4-FFF2-40B4-BE49-F238E27FC236}">
                <a16:creationId xmlns:a16="http://schemas.microsoft.com/office/drawing/2014/main" id="{708D9B7F-AEF9-C486-2150-30D4DCEAF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630" y="2437110"/>
            <a:ext cx="1234147" cy="694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iagrama de flujo: disco magnético 2">
            <a:extLst>
              <a:ext uri="{FF2B5EF4-FFF2-40B4-BE49-F238E27FC236}">
                <a16:creationId xmlns:a16="http://schemas.microsoft.com/office/drawing/2014/main" id="{806E6684-53D3-404D-2587-5F868978FAF8}"/>
              </a:ext>
            </a:extLst>
          </p:cNvPr>
          <p:cNvSpPr/>
          <p:nvPr/>
        </p:nvSpPr>
        <p:spPr>
          <a:xfrm>
            <a:off x="690267" y="2558617"/>
            <a:ext cx="858206" cy="572700"/>
          </a:xfrm>
          <a:prstGeom prst="flowChartMagneticDisk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b="1" dirty="0"/>
              <a:t>DATA PROJECT-1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DFE95C8A-81B0-8F4C-F524-4FD781EFF2F7}"/>
              </a:ext>
            </a:extLst>
          </p:cNvPr>
          <p:cNvCxnSpPr>
            <a:cxnSpLocks/>
            <a:stCxn id="3076" idx="2"/>
            <a:endCxn id="3" idx="1"/>
          </p:cNvCxnSpPr>
          <p:nvPr/>
        </p:nvCxnSpPr>
        <p:spPr>
          <a:xfrm>
            <a:off x="1119370" y="1677403"/>
            <a:ext cx="0" cy="881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 17">
            <a:extLst>
              <a:ext uri="{FF2B5EF4-FFF2-40B4-BE49-F238E27FC236}">
                <a16:creationId xmlns:a16="http://schemas.microsoft.com/office/drawing/2014/main" id="{37EDBCD3-6934-9799-D2B4-7269EAD1FBDF}"/>
              </a:ext>
            </a:extLst>
          </p:cNvPr>
          <p:cNvSpPr/>
          <p:nvPr/>
        </p:nvSpPr>
        <p:spPr>
          <a:xfrm>
            <a:off x="2959225" y="1288172"/>
            <a:ext cx="3965049" cy="3277154"/>
          </a:xfrm>
          <a:prstGeom prst="rect">
            <a:avLst/>
          </a:prstGeom>
          <a:solidFill>
            <a:srgbClr val="02D4F0">
              <a:alpha val="27059"/>
            </a:srgb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2ED8438F-67EC-63F0-5705-E572FF1AF726}"/>
              </a:ext>
            </a:extLst>
          </p:cNvPr>
          <p:cNvCxnSpPr>
            <a:cxnSpLocks/>
            <a:stCxn id="3" idx="4"/>
            <a:endCxn id="10" idx="1"/>
          </p:cNvCxnSpPr>
          <p:nvPr/>
        </p:nvCxnSpPr>
        <p:spPr>
          <a:xfrm>
            <a:off x="1548473" y="2844967"/>
            <a:ext cx="843452" cy="4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upo 44">
            <a:extLst>
              <a:ext uri="{FF2B5EF4-FFF2-40B4-BE49-F238E27FC236}">
                <a16:creationId xmlns:a16="http://schemas.microsoft.com/office/drawing/2014/main" id="{452A2BC4-4228-78E9-C2C5-884475330F57}"/>
              </a:ext>
            </a:extLst>
          </p:cNvPr>
          <p:cNvGrpSpPr/>
          <p:nvPr/>
        </p:nvGrpSpPr>
        <p:grpSpPr>
          <a:xfrm>
            <a:off x="2959226" y="1492740"/>
            <a:ext cx="3965048" cy="1871732"/>
            <a:chOff x="2959226" y="1492740"/>
            <a:chExt cx="3965048" cy="1871732"/>
          </a:xfrm>
        </p:grpSpPr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3440983E-7CE7-5171-110C-F9C24598A49C}"/>
                </a:ext>
              </a:extLst>
            </p:cNvPr>
            <p:cNvSpPr/>
            <p:nvPr/>
          </p:nvSpPr>
          <p:spPr>
            <a:xfrm>
              <a:off x="2959226" y="1492740"/>
              <a:ext cx="1986544" cy="18717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7059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5F51521F-667E-22EE-63AD-8F0C141EB38E}"/>
                </a:ext>
              </a:extLst>
            </p:cNvPr>
            <p:cNvSpPr/>
            <p:nvPr/>
          </p:nvSpPr>
          <p:spPr>
            <a:xfrm>
              <a:off x="4937730" y="1492740"/>
              <a:ext cx="1986544" cy="1871732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27059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3084" name="Picture 12" descr="Postgresql original marca logo - Iconos Social Media y Logos">
            <a:extLst>
              <a:ext uri="{FF2B5EF4-FFF2-40B4-BE49-F238E27FC236}">
                <a16:creationId xmlns:a16="http://schemas.microsoft.com/office/drawing/2014/main" id="{478FE50F-1427-579A-F155-85F1189F5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257" y="3626450"/>
            <a:ext cx="728987" cy="728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4" name="Grupo 43">
            <a:extLst>
              <a:ext uri="{FF2B5EF4-FFF2-40B4-BE49-F238E27FC236}">
                <a16:creationId xmlns:a16="http://schemas.microsoft.com/office/drawing/2014/main" id="{25B3A3E3-156C-9075-92D0-12099B63BD1A}"/>
              </a:ext>
            </a:extLst>
          </p:cNvPr>
          <p:cNvGrpSpPr/>
          <p:nvPr/>
        </p:nvGrpSpPr>
        <p:grpSpPr>
          <a:xfrm>
            <a:off x="3546509" y="1865530"/>
            <a:ext cx="850613" cy="1300586"/>
            <a:chOff x="3546509" y="1865530"/>
            <a:chExt cx="850613" cy="1300586"/>
          </a:xfrm>
        </p:grpSpPr>
        <p:pic>
          <p:nvPicPr>
            <p:cNvPr id="3080" name="Picture 8">
              <a:extLst>
                <a:ext uri="{FF2B5EF4-FFF2-40B4-BE49-F238E27FC236}">
                  <a16:creationId xmlns:a16="http://schemas.microsoft.com/office/drawing/2014/main" id="{087795AA-A2B1-A336-32EA-02C26CBFB3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4971" y="2537522"/>
              <a:ext cx="573689" cy="6285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F0AE457A-68E5-D284-9BCD-2BBABAC63B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46509" y="1865530"/>
              <a:ext cx="850613" cy="3969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9" name="Picture 8">
            <a:extLst>
              <a:ext uri="{FF2B5EF4-FFF2-40B4-BE49-F238E27FC236}">
                <a16:creationId xmlns:a16="http://schemas.microsoft.com/office/drawing/2014/main" id="{69AFD1B6-CDF6-71AF-A3EC-51A19AC73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0127" y="2201526"/>
            <a:ext cx="573689" cy="628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ángulo 31">
            <a:extLst>
              <a:ext uri="{FF2B5EF4-FFF2-40B4-BE49-F238E27FC236}">
                <a16:creationId xmlns:a16="http://schemas.microsoft.com/office/drawing/2014/main" id="{E8EBF9D3-49F6-69E5-23DD-7FAEBFCD802D}"/>
              </a:ext>
            </a:extLst>
          </p:cNvPr>
          <p:cNvSpPr/>
          <p:nvPr/>
        </p:nvSpPr>
        <p:spPr>
          <a:xfrm>
            <a:off x="2959225" y="1288172"/>
            <a:ext cx="3965049" cy="2023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IMAGEN DOCKER</a:t>
            </a:r>
            <a:endParaRPr lang="es-ES" b="1" dirty="0">
              <a:solidFill>
                <a:schemeClr val="tx1"/>
              </a:solidFill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B735C99B-6F4F-70FC-1E3B-C4F166D78413}"/>
              </a:ext>
            </a:extLst>
          </p:cNvPr>
          <p:cNvSpPr/>
          <p:nvPr/>
        </p:nvSpPr>
        <p:spPr>
          <a:xfrm>
            <a:off x="2959225" y="1491718"/>
            <a:ext cx="1978505" cy="2023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>
                <a:solidFill>
                  <a:schemeClr val="tx1"/>
                </a:solidFill>
              </a:rPr>
              <a:t>CREACIÓN Y PREP BBDD</a:t>
            </a:r>
            <a:endParaRPr lang="es-ES" sz="1050" dirty="0">
              <a:solidFill>
                <a:schemeClr val="tx1"/>
              </a:solidFill>
            </a:endParaRP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38F1F748-3069-6BC8-13CF-88E8328CB165}"/>
              </a:ext>
            </a:extLst>
          </p:cNvPr>
          <p:cNvSpPr/>
          <p:nvPr/>
        </p:nvSpPr>
        <p:spPr>
          <a:xfrm>
            <a:off x="4945770" y="1491718"/>
            <a:ext cx="1978505" cy="2023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>
                <a:solidFill>
                  <a:schemeClr val="tx1"/>
                </a:solidFill>
              </a:rPr>
              <a:t>EVALUACIÓN Y RTDOS.</a:t>
            </a:r>
            <a:endParaRPr lang="es-ES" sz="1050" dirty="0">
              <a:solidFill>
                <a:schemeClr val="tx1"/>
              </a:solidFill>
            </a:endParaRPr>
          </a:p>
        </p:txBody>
      </p:sp>
      <p:cxnSp>
        <p:nvCxnSpPr>
          <p:cNvPr id="41" name="Conector: angular 40">
            <a:extLst>
              <a:ext uri="{FF2B5EF4-FFF2-40B4-BE49-F238E27FC236}">
                <a16:creationId xmlns:a16="http://schemas.microsoft.com/office/drawing/2014/main" id="{0A1E6611-97ED-35ED-9E1E-91BF1F51C77D}"/>
              </a:ext>
            </a:extLst>
          </p:cNvPr>
          <p:cNvCxnSpPr>
            <a:cxnSpLocks/>
            <a:stCxn id="18" idx="2"/>
            <a:endCxn id="3082" idx="1"/>
          </p:cNvCxnSpPr>
          <p:nvPr/>
        </p:nvCxnSpPr>
        <p:spPr>
          <a:xfrm rot="5400000" flipH="1" flipV="1">
            <a:off x="5414634" y="2311330"/>
            <a:ext cx="1781112" cy="2726880"/>
          </a:xfrm>
          <a:prstGeom prst="bentConnector4">
            <a:avLst>
              <a:gd name="adj1" fmla="val -12835"/>
              <a:gd name="adj2" fmla="val 863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167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Detalle de Arquitectura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E5118FEF-837F-7920-7D6A-2AB93EAA2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823659"/>
              </p:ext>
            </p:extLst>
          </p:nvPr>
        </p:nvGraphicFramePr>
        <p:xfrm>
          <a:off x="222250" y="886699"/>
          <a:ext cx="8705852" cy="4183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6463">
                  <a:extLst>
                    <a:ext uri="{9D8B030D-6E8A-4147-A177-3AD203B41FA5}">
                      <a16:colId xmlns:a16="http://schemas.microsoft.com/office/drawing/2014/main" val="2922826241"/>
                    </a:ext>
                  </a:extLst>
                </a:gridCol>
                <a:gridCol w="2176463">
                  <a:extLst>
                    <a:ext uri="{9D8B030D-6E8A-4147-A177-3AD203B41FA5}">
                      <a16:colId xmlns:a16="http://schemas.microsoft.com/office/drawing/2014/main" val="3414084700"/>
                    </a:ext>
                  </a:extLst>
                </a:gridCol>
                <a:gridCol w="1520824">
                  <a:extLst>
                    <a:ext uri="{9D8B030D-6E8A-4147-A177-3AD203B41FA5}">
                      <a16:colId xmlns:a16="http://schemas.microsoft.com/office/drawing/2014/main" val="695092865"/>
                    </a:ext>
                  </a:extLst>
                </a:gridCol>
                <a:gridCol w="2832102">
                  <a:extLst>
                    <a:ext uri="{9D8B030D-6E8A-4147-A177-3AD203B41FA5}">
                      <a16:colId xmlns:a16="http://schemas.microsoft.com/office/drawing/2014/main" val="4121349393"/>
                    </a:ext>
                  </a:extLst>
                </a:gridCol>
              </a:tblGrid>
              <a:tr h="228914">
                <a:tc>
                  <a:txBody>
                    <a:bodyPr/>
                    <a:lstStyle/>
                    <a:p>
                      <a:r>
                        <a:rPr lang="es-ES" sz="1050" dirty="0"/>
                        <a:t>FASE</a:t>
                      </a:r>
                    </a:p>
                  </a:txBody>
                  <a:tcPr anchor="ctr"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050" dirty="0"/>
                        <a:t>PROCESO</a:t>
                      </a:r>
                    </a:p>
                  </a:txBody>
                  <a:tcPr anchor="ctr"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050" dirty="0"/>
                        <a:t>HERRAMIENTAS</a:t>
                      </a:r>
                    </a:p>
                  </a:txBody>
                  <a:tcPr anchor="ctr"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050" dirty="0"/>
                        <a:t>JUSTIFICACIÓN</a:t>
                      </a:r>
                    </a:p>
                  </a:txBody>
                  <a:tcPr anchor="ctr"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0488294"/>
                  </a:ext>
                </a:extLst>
              </a:tr>
              <a:tr h="416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REPOSITORIO DE CÓDIGO E INFORMACIÓN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Creación de repositorio para el código y el resto de documentación.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Siendo todos colaboradores, nos permite tener un punto en común, trabajo en paralelo y tener un control de versiones de los scripts.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9330872"/>
                  </a:ext>
                </a:extLst>
              </a:tr>
              <a:tr h="5271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GENERACIÓN DOCUMENTACIÓN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Definición de los modelos actuales y mejoras propuestas. Recogida de información necesaria para la creación de la estructura de BBDD.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 err="1"/>
                        <a:t>Lucidchart</a:t>
                      </a:r>
                      <a:r>
                        <a:rPr lang="es-ES" sz="800" dirty="0"/>
                        <a:t> nos permitía pintar todo el flujo de trabajo de forma sencilla y tener acceso de forma colectiva.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4975194"/>
                  </a:ext>
                </a:extLst>
              </a:tr>
              <a:tr h="7491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CREACIÓN ESTRUCTURA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(TABLAS Y CAMPOS)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Generación de toda la estructura de tablas de la BBDD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La generación de toda la estructura de la BBDD a través de script SQL nos parecía más sencilla y nos garantizaba que se iba a levantar siempre con los mismos criterio. Para la BBDD, optamos por PostgreSQL ya que una BBDD con estructura SQL encajaba mejor en el enfoque de este proyecto.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3437330"/>
                  </a:ext>
                </a:extLst>
              </a:tr>
              <a:tr h="5271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GENERACIÓN DATASETS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Creación de </a:t>
                      </a:r>
                      <a:r>
                        <a:rPr lang="es-ES" sz="800" dirty="0" err="1"/>
                        <a:t>datasets</a:t>
                      </a:r>
                      <a:r>
                        <a:rPr lang="es-ES" sz="800" dirty="0"/>
                        <a:t> artificiales para rellenar la BBDD y probar el </a:t>
                      </a:r>
                      <a:r>
                        <a:rPr lang="es-ES" sz="800" dirty="0" err="1"/>
                        <a:t>scrip</a:t>
                      </a:r>
                      <a:r>
                        <a:rPr lang="es-ES" sz="800" dirty="0"/>
                        <a:t> de evaluación.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De la misma forma, el rellenado en masa de información nos parecía más simple realizarla a través de un script que de forma manual en el aplicativo </a:t>
                      </a:r>
                      <a:r>
                        <a:rPr lang="es-ES" sz="800" dirty="0" err="1"/>
                        <a:t>DBeaver</a:t>
                      </a:r>
                      <a:r>
                        <a:rPr lang="es-ES" sz="800" dirty="0"/>
                        <a:t>. Las librerías utilizadas han sido </a:t>
                      </a:r>
                      <a:r>
                        <a:rPr lang="es-ES" sz="800" dirty="0" err="1"/>
                        <a:t>Faker</a:t>
                      </a:r>
                      <a:r>
                        <a:rPr lang="es-ES" sz="800" dirty="0"/>
                        <a:t> y el módulo </a:t>
                      </a:r>
                      <a:r>
                        <a:rPr lang="es-ES" sz="800" dirty="0" err="1"/>
                        <a:t>Random</a:t>
                      </a:r>
                      <a:r>
                        <a:rPr lang="es-ES" sz="800" dirty="0"/>
                        <a:t>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197804"/>
                  </a:ext>
                </a:extLst>
              </a:tr>
              <a:tr h="416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CREACIÓN CONTENEDOR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(BBDD Y DATASETS)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Preparación de todos los elementos necesarios en el contenedor para levantar BBDD y Script </a:t>
                      </a:r>
                      <a:r>
                        <a:rPr lang="es-ES" sz="800" dirty="0" err="1"/>
                        <a:t>autorellenado</a:t>
                      </a:r>
                      <a:r>
                        <a:rPr lang="es-ES" sz="800" dirty="0"/>
                        <a:t>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Nos permite levantar ambos procesos de forma conjunta y asegurar que se tienen todos los requerimientos necesarios para que funcione.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8215233"/>
                  </a:ext>
                </a:extLst>
              </a:tr>
              <a:tr h="5271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DESARROLLO SCRIPT DE EVALUACIÓN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Diseño del código para realizar todo el proceso.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El lenguaje con el que nos sentimos más cómodos y tenemos más experiencia ha sido Python. Adicionalmente nos hemos apoyado en </a:t>
                      </a:r>
                      <a:r>
                        <a:rPr lang="es-ES" sz="800" dirty="0" err="1"/>
                        <a:t>Jupyter</a:t>
                      </a:r>
                      <a:r>
                        <a:rPr lang="es-ES" sz="800" dirty="0"/>
                        <a:t> Notebook para el desarrollo y testeo secuencial del código.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4194523"/>
                  </a:ext>
                </a:extLst>
              </a:tr>
              <a:tr h="416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VISUALIZACIÓN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Visualización de los resultados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 err="1"/>
                        <a:t>Tableau</a:t>
                      </a:r>
                      <a:r>
                        <a:rPr lang="es-ES" sz="800" dirty="0"/>
                        <a:t> </a:t>
                      </a:r>
                      <a:r>
                        <a:rPr lang="es-ES" sz="800" dirty="0" err="1"/>
                        <a:t>Public</a:t>
                      </a:r>
                      <a:r>
                        <a:rPr lang="es-ES" sz="800" dirty="0"/>
                        <a:t> nos da acceso al cruce de información en tiempo real, así como mostrar los resultados de forma más amigable.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8139071"/>
                  </a:ext>
                </a:extLst>
              </a:tr>
            </a:tbl>
          </a:graphicData>
        </a:graphic>
      </p:graphicFrame>
      <p:pic>
        <p:nvPicPr>
          <p:cNvPr id="3074" name="Picture 2" descr="GitHub Logo and symbol, meaning, history, PNG, brand">
            <a:extLst>
              <a:ext uri="{FF2B5EF4-FFF2-40B4-BE49-F238E27FC236}">
                <a16:creationId xmlns:a16="http://schemas.microsoft.com/office/drawing/2014/main" id="{767EC01C-81D5-031E-5450-CB79F8322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7689" y="1187769"/>
            <a:ext cx="538162" cy="302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341A795-53AC-9010-D5E4-17249998B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735" y="1837343"/>
            <a:ext cx="1246071" cy="18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Logotipo&#10;&#10;Descripción generada automáticamente">
            <a:extLst>
              <a:ext uri="{FF2B5EF4-FFF2-40B4-BE49-F238E27FC236}">
                <a16:creationId xmlns:a16="http://schemas.microsoft.com/office/drawing/2014/main" id="{99502A6E-90FC-E854-528B-7FE905D5B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8826" y="2220672"/>
            <a:ext cx="675889" cy="337945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C8F8F3A0-EC20-9113-4EAC-5B5041AFE77C}"/>
              </a:ext>
            </a:extLst>
          </p:cNvPr>
          <p:cNvGrpSpPr/>
          <p:nvPr/>
        </p:nvGrpSpPr>
        <p:grpSpPr>
          <a:xfrm>
            <a:off x="4997573" y="3132587"/>
            <a:ext cx="678394" cy="298721"/>
            <a:chOff x="4976725" y="3132587"/>
            <a:chExt cx="678394" cy="298721"/>
          </a:xfrm>
        </p:grpSpPr>
        <p:pic>
          <p:nvPicPr>
            <p:cNvPr id="8" name="Picture 6">
              <a:extLst>
                <a:ext uri="{FF2B5EF4-FFF2-40B4-BE49-F238E27FC236}">
                  <a16:creationId xmlns:a16="http://schemas.microsoft.com/office/drawing/2014/main" id="{A6E3CD37-3B77-9FDE-4182-B1BD6482D6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6725" y="3153866"/>
              <a:ext cx="240030" cy="2400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>
              <a:extLst>
                <a:ext uri="{FF2B5EF4-FFF2-40B4-BE49-F238E27FC236}">
                  <a16:creationId xmlns:a16="http://schemas.microsoft.com/office/drawing/2014/main" id="{087795AA-A2B1-A336-32EA-02C26CBFB3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2490" y="3132587"/>
              <a:ext cx="272629" cy="298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4897444D-562C-7427-1C49-53592E558D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2478" y="3539594"/>
            <a:ext cx="408584" cy="408584"/>
          </a:xfrm>
          <a:prstGeom prst="rect">
            <a:avLst/>
          </a:prstGeom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5E3EFD3A-C63A-A302-D3C0-C239A4FE5859}"/>
              </a:ext>
            </a:extLst>
          </p:cNvPr>
          <p:cNvGrpSpPr/>
          <p:nvPr/>
        </p:nvGrpSpPr>
        <p:grpSpPr>
          <a:xfrm>
            <a:off x="4793281" y="4166750"/>
            <a:ext cx="678394" cy="298721"/>
            <a:chOff x="4976725" y="4166750"/>
            <a:chExt cx="678394" cy="298721"/>
          </a:xfrm>
        </p:grpSpPr>
        <p:pic>
          <p:nvPicPr>
            <p:cNvPr id="11" name="Picture 6">
              <a:extLst>
                <a:ext uri="{FF2B5EF4-FFF2-40B4-BE49-F238E27FC236}">
                  <a16:creationId xmlns:a16="http://schemas.microsoft.com/office/drawing/2014/main" id="{EB797DCB-8F93-EF7F-F508-FB72DEBE5C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6725" y="4188029"/>
              <a:ext cx="240030" cy="2400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8">
              <a:extLst>
                <a:ext uri="{FF2B5EF4-FFF2-40B4-BE49-F238E27FC236}">
                  <a16:creationId xmlns:a16="http://schemas.microsoft.com/office/drawing/2014/main" id="{FD122DFE-BBC7-2B61-D2A4-8FB69F2601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2490" y="4166750"/>
              <a:ext cx="272629" cy="298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82" name="Picture 10" descr="Tableau Logo and symbol, meaning, history, PNG, brand">
            <a:extLst>
              <a:ext uri="{FF2B5EF4-FFF2-40B4-BE49-F238E27FC236}">
                <a16:creationId xmlns:a16="http://schemas.microsoft.com/office/drawing/2014/main" id="{708D9B7F-AEF9-C486-2150-30D4DCEAF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086" y="4568911"/>
            <a:ext cx="949369" cy="53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upo 14">
            <a:extLst>
              <a:ext uri="{FF2B5EF4-FFF2-40B4-BE49-F238E27FC236}">
                <a16:creationId xmlns:a16="http://schemas.microsoft.com/office/drawing/2014/main" id="{31C8F533-64EF-60CD-CE6C-6009C6FC8C80}"/>
              </a:ext>
            </a:extLst>
          </p:cNvPr>
          <p:cNvGrpSpPr/>
          <p:nvPr/>
        </p:nvGrpSpPr>
        <p:grpSpPr>
          <a:xfrm>
            <a:off x="4969322" y="2587827"/>
            <a:ext cx="734897" cy="337945"/>
            <a:chOff x="4985538" y="2587827"/>
            <a:chExt cx="734897" cy="337945"/>
          </a:xfrm>
        </p:grpSpPr>
        <p:pic>
          <p:nvPicPr>
            <p:cNvPr id="3078" name="Picture 6">
              <a:extLst>
                <a:ext uri="{FF2B5EF4-FFF2-40B4-BE49-F238E27FC236}">
                  <a16:creationId xmlns:a16="http://schemas.microsoft.com/office/drawing/2014/main" id="{F5414B0D-0375-6E9B-4DDF-2932605895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0405" y="2623981"/>
              <a:ext cx="240030" cy="2400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4" name="Picture 12" descr="Postgresql original marca logo - Iconos Social Media y Logos">
              <a:extLst>
                <a:ext uri="{FF2B5EF4-FFF2-40B4-BE49-F238E27FC236}">
                  <a16:creationId xmlns:a16="http://schemas.microsoft.com/office/drawing/2014/main" id="{478FE50F-1427-579A-F155-85F1189F59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5538" y="2587827"/>
              <a:ext cx="337945" cy="3379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6F018160-A6C4-3C99-E4D3-D83394A85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4939" y="4123481"/>
            <a:ext cx="293897" cy="341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6032278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Strategies and Framework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5475"/>
      </a:accent1>
      <a:accent2>
        <a:srgbClr val="006985"/>
      </a:accent2>
      <a:accent3>
        <a:srgbClr val="028090"/>
      </a:accent3>
      <a:accent4>
        <a:srgbClr val="00A896"/>
      </a:accent4>
      <a:accent5>
        <a:srgbClr val="02C39A"/>
      </a:accent5>
      <a:accent6>
        <a:srgbClr val="76DBAB"/>
      </a:accent6>
      <a:hlink>
        <a:srgbClr val="0059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</TotalTime>
  <Words>3235</Words>
  <Application>Microsoft Office PowerPoint</Application>
  <PresentationFormat>Presentación en pantalla (16:9)</PresentationFormat>
  <Paragraphs>560</Paragraphs>
  <Slides>27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3" baseType="lpstr">
      <vt:lpstr>Fira Sans Extra Condensed SemiBold</vt:lpstr>
      <vt:lpstr>Arial</vt:lpstr>
      <vt:lpstr>Wingdings</vt:lpstr>
      <vt:lpstr>Fira Sans Extra Condensed</vt:lpstr>
      <vt:lpstr>Roboto</vt:lpstr>
      <vt:lpstr>Business Strategies and Frameworks</vt:lpstr>
      <vt:lpstr>Grey and Old Systems</vt:lpstr>
      <vt:lpstr>¿Quiénes somos?</vt:lpstr>
      <vt:lpstr>¿Cómo estamos estructurados?</vt:lpstr>
      <vt:lpstr>Proyecto Imserso:</vt:lpstr>
      <vt:lpstr>Nuestra visión de justicia</vt:lpstr>
      <vt:lpstr>Modificaciones generales del Proceso</vt:lpstr>
      <vt:lpstr>Manteniendo la monetización…</vt:lpstr>
      <vt:lpstr>Flujograma de Arquitectura</vt:lpstr>
      <vt:lpstr>Detalle de Arquitectura</vt:lpstr>
      <vt:lpstr>Estructura BBDD</vt:lpstr>
      <vt:lpstr>Origen de los datos</vt:lpstr>
      <vt:lpstr>Visualización</vt:lpstr>
      <vt:lpstr>Visualización</vt:lpstr>
      <vt:lpstr>¿Por qué Grey &amp; Old Systems?</vt:lpstr>
      <vt:lpstr>Presentación de PowerPoint</vt:lpstr>
      <vt:lpstr>Anexo</vt:lpstr>
      <vt:lpstr>Anexo – Ponderación Variables IMSERSO (Modelo antiguo)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and Old Systems</dc:title>
  <dc:creator>Juan</dc:creator>
  <cp:lastModifiedBy>Juan Cornejo</cp:lastModifiedBy>
  <cp:revision>27</cp:revision>
  <dcterms:modified xsi:type="dcterms:W3CDTF">2023-12-13T22:26:30Z</dcterms:modified>
</cp:coreProperties>
</file>